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47"/>
  </p:notesMasterIdLst>
  <p:sldIdLst>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10" r:id="rId24"/>
    <p:sldId id="312" r:id="rId25"/>
    <p:sldId id="313" r:id="rId26"/>
    <p:sldId id="314" r:id="rId27"/>
    <p:sldId id="315" r:id="rId28"/>
    <p:sldId id="316" r:id="rId29"/>
    <p:sldId id="317" r:id="rId30"/>
    <p:sldId id="318" r:id="rId31"/>
    <p:sldId id="347" r:id="rId32"/>
    <p:sldId id="348" r:id="rId33"/>
    <p:sldId id="349" r:id="rId34"/>
    <p:sldId id="319" r:id="rId35"/>
    <p:sldId id="350" r:id="rId36"/>
    <p:sldId id="352" r:id="rId37"/>
    <p:sldId id="323" r:id="rId38"/>
    <p:sldId id="327" r:id="rId39"/>
    <p:sldId id="328" r:id="rId40"/>
    <p:sldId id="331" r:id="rId41"/>
    <p:sldId id="334" r:id="rId42"/>
    <p:sldId id="339" r:id="rId43"/>
    <p:sldId id="344" r:id="rId44"/>
    <p:sldId id="345" r:id="rId45"/>
    <p:sldId id="34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py Editor" initials="CE" lastIdx="43" clrIdx="0"/>
  <p:cmAuthor id="1" name="." initials="." lastIdx="35" clrIdx="1">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44" autoAdjust="0"/>
    <p:restoredTop sz="80900" autoAdjust="0"/>
  </p:normalViewPr>
  <p:slideViewPr>
    <p:cSldViewPr showGuides="1">
      <p:cViewPr varScale="1">
        <p:scale>
          <a:sx n="58" d="100"/>
          <a:sy n="58" d="100"/>
        </p:scale>
        <p:origin x="1296" y="7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1EE0AD-B6D1-4B2B-9770-CB27AE16D3E2}" type="datetimeFigureOut">
              <a:rPr lang="en-US" smtClean="0"/>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3E4CB5-B5C7-4488-B607-2123482E0047}" type="slidenum">
              <a:rPr lang="en-US" smtClean="0"/>
              <a:t>‹#›</a:t>
            </a:fld>
            <a:endParaRPr lang="en-US" dirty="0"/>
          </a:p>
        </p:txBody>
      </p:sp>
    </p:spTree>
    <p:extLst>
      <p:ext uri="{BB962C8B-B14F-4D97-AF65-F5344CB8AC3E}">
        <p14:creationId xmlns:p14="http://schemas.microsoft.com/office/powerpoint/2010/main" val="93064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3E4CB5-B5C7-4488-B607-2123482E0047}" type="slidenum">
              <a:rPr lang="en-US" smtClean="0"/>
              <a:t>1</a:t>
            </a:fld>
            <a:endParaRPr lang="en-US" dirty="0"/>
          </a:p>
        </p:txBody>
      </p:sp>
    </p:spTree>
    <p:extLst>
      <p:ext uri="{BB962C8B-B14F-4D97-AF65-F5344CB8AC3E}">
        <p14:creationId xmlns:p14="http://schemas.microsoft.com/office/powerpoint/2010/main" val="152742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On the command bar, the </a:t>
            </a:r>
            <a:r>
              <a:rPr lang="en-US" b="1" i="1" dirty="0">
                <a:latin typeface="Arial" charset="0"/>
                <a:ea typeface="ＭＳ Ｐゴシック"/>
                <a:cs typeface="ＭＳ Ｐゴシック"/>
              </a:rPr>
              <a:t>Favorites</a:t>
            </a:r>
            <a:r>
              <a:rPr lang="en-US" dirty="0">
                <a:latin typeface="Arial" charset="0"/>
                <a:ea typeface="ＭＳ Ｐゴシック"/>
                <a:cs typeface="ＭＳ Ｐゴシック"/>
              </a:rPr>
              <a:t> button displays the </a:t>
            </a:r>
            <a:r>
              <a:rPr lang="en-US" b="1" i="1" dirty="0">
                <a:latin typeface="Arial" charset="0"/>
                <a:ea typeface="ＭＳ Ｐゴシック"/>
                <a:cs typeface="ＭＳ Ｐゴシック"/>
              </a:rPr>
              <a:t>Favorites Center</a:t>
            </a:r>
            <a:r>
              <a:rPr lang="en-US" i="1" dirty="0">
                <a:latin typeface="Arial" charset="0"/>
                <a:ea typeface="ＭＳ Ｐゴシック"/>
                <a:cs typeface="ＭＳ Ｐゴシック"/>
              </a:rPr>
              <a:t> </a:t>
            </a:r>
            <a:r>
              <a:rPr lang="en-US" dirty="0">
                <a:latin typeface="Arial" charset="0"/>
                <a:ea typeface="ＭＳ Ｐゴシック"/>
                <a:cs typeface="ＭＳ Ｐゴシック"/>
              </a:rPr>
              <a:t>where favorite websites can be added. </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latin typeface="Arial" charset="0"/>
                <a:ea typeface="ＭＳ Ｐゴシック"/>
                <a:cs typeface="ＭＳ Ｐゴシック"/>
              </a:rPr>
              <a:t>Favorite Pages can quickly be revisited by using the favorites button in the command bar.</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10</a:t>
            </a:fld>
            <a:endParaRPr lang="en-US" dirty="0">
              <a:solidFill>
                <a:prstClr val="black"/>
              </a:solidFill>
            </a:endParaRPr>
          </a:p>
        </p:txBody>
      </p:sp>
    </p:spTree>
    <p:extLst>
      <p:ext uri="{BB962C8B-B14F-4D97-AF65-F5344CB8AC3E}">
        <p14:creationId xmlns:p14="http://schemas.microsoft.com/office/powerpoint/2010/main" val="213216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Large websites provide navigation bars, hyperlinks, and their own search boxes, all of which you can use to find the pages you need.</a:t>
            </a:r>
          </a:p>
          <a:p>
            <a:pPr eaLnBrk="1" hangingPunct="1">
              <a:spcBef>
                <a:spcPct val="0"/>
              </a:spcBef>
            </a:pPr>
            <a:r>
              <a:rPr lang="en-US" dirty="0">
                <a:latin typeface="Arial" charset="0"/>
                <a:ea typeface="ＭＳ Ｐゴシック"/>
                <a:cs typeface="ＭＳ Ｐゴシック"/>
              </a:rPr>
              <a:t>Web page footers typically provide links to a site index, copyright information, and a link to contact the organization.</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11</a:t>
            </a:fld>
            <a:endParaRPr lang="en-US" dirty="0">
              <a:solidFill>
                <a:prstClr val="black"/>
              </a:solidFill>
            </a:endParaRPr>
          </a:p>
        </p:txBody>
      </p:sp>
    </p:spTree>
    <p:extLst>
      <p:ext uri="{BB962C8B-B14F-4D97-AF65-F5344CB8AC3E}">
        <p14:creationId xmlns:p14="http://schemas.microsoft.com/office/powerpoint/2010/main" val="1590524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site index</a:t>
            </a:r>
            <a:r>
              <a:rPr lang="en-US" dirty="0">
                <a:latin typeface="Arial" charset="0"/>
                <a:ea typeface="ＭＳ Ｐゴシック"/>
                <a:cs typeface="ＭＳ Ｐゴシック"/>
              </a:rPr>
              <a:t> is sometimes called a </a:t>
            </a:r>
            <a:r>
              <a:rPr lang="en-US" b="1" i="1" dirty="0">
                <a:latin typeface="Arial" charset="0"/>
                <a:ea typeface="ＭＳ Ｐゴシック"/>
                <a:cs typeface="ＭＳ Ｐゴシック"/>
              </a:rPr>
              <a:t>site map, </a:t>
            </a:r>
            <a:r>
              <a:rPr lang="en-US" dirty="0">
                <a:latin typeface="Arial" charset="0"/>
                <a:ea typeface="ＭＳ Ｐゴシック"/>
                <a:cs typeface="ＭＳ Ｐゴシック"/>
              </a:rPr>
              <a:t>which is a page of hyperlinks that outline a website.</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12</a:t>
            </a:fld>
            <a:endParaRPr lang="en-US" dirty="0">
              <a:solidFill>
                <a:prstClr val="black"/>
              </a:solidFill>
            </a:endParaRPr>
          </a:p>
        </p:txBody>
      </p:sp>
    </p:spTree>
    <p:extLst>
      <p:ext uri="{BB962C8B-B14F-4D97-AF65-F5344CB8AC3E}">
        <p14:creationId xmlns:p14="http://schemas.microsoft.com/office/powerpoint/2010/main" val="229600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pointer displays whenever you point to a hyperlink. Clicking a site logo typically takes you to the site’s home page.</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13</a:t>
            </a:fld>
            <a:endParaRPr lang="en-US" dirty="0">
              <a:solidFill>
                <a:prstClr val="black"/>
              </a:solidFill>
            </a:endParaRPr>
          </a:p>
        </p:txBody>
      </p:sp>
    </p:spTree>
    <p:extLst>
      <p:ext uri="{BB962C8B-B14F-4D97-AF65-F5344CB8AC3E}">
        <p14:creationId xmlns:p14="http://schemas.microsoft.com/office/powerpoint/2010/main" val="1907330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After typing your search term in the </a:t>
            </a:r>
            <a:r>
              <a:rPr lang="en-US" b="1" dirty="0">
                <a:latin typeface="Arial" charset="0"/>
                <a:ea typeface="ＭＳ Ｐゴシック"/>
                <a:cs typeface="ＭＳ Ｐゴシック"/>
              </a:rPr>
              <a:t>Search box</a:t>
            </a:r>
            <a:r>
              <a:rPr lang="en-US" dirty="0">
                <a:latin typeface="Arial" charset="0"/>
                <a:ea typeface="ＭＳ Ｐゴシック"/>
                <a:cs typeface="ＭＳ Ｐゴシック"/>
              </a:rPr>
              <a:t>, selecting the Go button will begin the search. The favorites button icon, located in the upper right-hand corner as a star, allows you to save your searches as favorites so that you can return to them quickly.</a:t>
            </a:r>
            <a:endParaRPr lang="en-US" b="1" dirty="0">
              <a:latin typeface="Arial" charset="0"/>
              <a:ea typeface="ＭＳ Ｐゴシック"/>
              <a:cs typeface="ＭＳ Ｐゴシック"/>
            </a:endParaRP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14</a:t>
            </a:fld>
            <a:endParaRPr lang="en-US" dirty="0">
              <a:solidFill>
                <a:prstClr val="black"/>
              </a:solidFill>
            </a:endParaRPr>
          </a:p>
        </p:txBody>
      </p:sp>
    </p:spTree>
    <p:extLst>
      <p:ext uri="{BB962C8B-B14F-4D97-AF65-F5344CB8AC3E}">
        <p14:creationId xmlns:p14="http://schemas.microsoft.com/office/powerpoint/2010/main" val="2322667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An </a:t>
            </a:r>
            <a:r>
              <a:rPr lang="en-US" b="1" i="1" dirty="0">
                <a:latin typeface="Arial" charset="0"/>
                <a:ea typeface="ＭＳ Ｐゴシック"/>
                <a:cs typeface="ＭＳ Ｐゴシック"/>
              </a:rPr>
              <a:t>Accelerator</a:t>
            </a:r>
            <a:r>
              <a:rPr lang="en-US" dirty="0">
                <a:latin typeface="Arial" charset="0"/>
                <a:ea typeface="ＭＳ Ｐゴシック"/>
                <a:cs typeface="ＭＳ Ｐゴシック"/>
              </a:rPr>
              <a:t> is a feature that searches the web for information related to the text you select.</a:t>
            </a:r>
          </a:p>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search provider</a:t>
            </a:r>
            <a:r>
              <a:rPr lang="en-US" dirty="0">
                <a:latin typeface="Arial" charset="0"/>
                <a:ea typeface="ＭＳ Ｐゴシック"/>
                <a:cs typeface="ＭＳ Ｐゴシック"/>
              </a:rPr>
              <a:t> is a website that provides a way for you to search the World Wide Web.</a:t>
            </a:r>
          </a:p>
          <a:p>
            <a:pPr eaLnBrk="1" hangingPunct="1">
              <a:spcBef>
                <a:spcPct val="0"/>
              </a:spcBef>
            </a:pPr>
            <a:r>
              <a:rPr lang="en-US" dirty="0">
                <a:latin typeface="Arial" charset="0"/>
                <a:ea typeface="ＭＳ Ｐゴシック"/>
                <a:cs typeface="ＭＳ Ｐゴシック"/>
              </a:rPr>
              <a:t>Selected text is chosen by dragging through the words. </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15</a:t>
            </a:fld>
            <a:endParaRPr lang="en-US" dirty="0">
              <a:solidFill>
                <a:prstClr val="black"/>
              </a:solidFill>
            </a:endParaRPr>
          </a:p>
        </p:txBody>
      </p:sp>
    </p:spTree>
    <p:extLst>
      <p:ext uri="{BB962C8B-B14F-4D97-AF65-F5344CB8AC3E}">
        <p14:creationId xmlns:p14="http://schemas.microsoft.com/office/powerpoint/2010/main" val="384204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i="0" dirty="0">
                <a:latin typeface="Arial" charset="0"/>
                <a:ea typeface="ＭＳ Ｐゴシック"/>
                <a:cs typeface="ＭＳ Ｐゴシック"/>
              </a:rPr>
              <a:t>When you click an Accelerator, the page typically opens in a new tab. </a:t>
            </a:r>
            <a:r>
              <a:rPr lang="en-US" b="1" i="1" dirty="0">
                <a:latin typeface="Arial" charset="0"/>
                <a:ea typeface="ＭＳ Ｐゴシック"/>
                <a:cs typeface="ＭＳ Ｐゴシック"/>
              </a:rPr>
              <a:t>Tabbed browsing</a:t>
            </a:r>
            <a:r>
              <a:rPr lang="en-US" i="1" dirty="0">
                <a:latin typeface="Arial" charset="0"/>
                <a:ea typeface="ＭＳ Ｐゴシック"/>
                <a:cs typeface="ＭＳ Ｐゴシック"/>
              </a:rPr>
              <a:t> </a:t>
            </a:r>
            <a:r>
              <a:rPr lang="en-US" i="0" dirty="0">
                <a:latin typeface="Arial" charset="0"/>
                <a:ea typeface="ＭＳ Ｐゴシック"/>
                <a:cs typeface="ＭＳ Ｐゴシック"/>
              </a:rPr>
              <a:t>is a feature to open multiple web pages in the same browser window. Each page can be viewed by clicking its tab. </a:t>
            </a: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16</a:t>
            </a:fld>
            <a:endParaRPr lang="en-US" dirty="0">
              <a:solidFill>
                <a:prstClr val="black"/>
              </a:solidFill>
            </a:endParaRPr>
          </a:p>
        </p:txBody>
      </p:sp>
    </p:spTree>
    <p:extLst>
      <p:ext uri="{BB962C8B-B14F-4D97-AF65-F5344CB8AC3E}">
        <p14:creationId xmlns:p14="http://schemas.microsoft.com/office/powerpoint/2010/main" val="209198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i="1" dirty="0">
                <a:latin typeface="Arial" charset="0"/>
                <a:ea typeface="ＭＳ Ｐゴシック"/>
                <a:cs typeface="ＭＳ Ｐゴシック"/>
              </a:rPr>
              <a:t>Search suggestions</a:t>
            </a:r>
            <a:r>
              <a:rPr lang="en-US" i="1" dirty="0">
                <a:latin typeface="Arial" charset="0"/>
                <a:ea typeface="ＭＳ Ｐゴシック"/>
                <a:cs typeface="ＭＳ Ｐゴシック"/>
              </a:rPr>
              <a:t> </a:t>
            </a:r>
            <a:r>
              <a:rPr lang="en-US" dirty="0">
                <a:latin typeface="Arial" charset="0"/>
                <a:ea typeface="ＭＳ Ｐゴシック"/>
                <a:cs typeface="ＭＳ Ｐゴシック"/>
              </a:rPr>
              <a:t>are the words and phrases that display as you type in a search box.</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17</a:t>
            </a:fld>
            <a:endParaRPr lang="en-US" dirty="0">
              <a:solidFill>
                <a:prstClr val="black"/>
              </a:solidFill>
            </a:endParaRPr>
          </a:p>
        </p:txBody>
      </p:sp>
    </p:spTree>
    <p:extLst>
      <p:ext uri="{BB962C8B-B14F-4D97-AF65-F5344CB8AC3E}">
        <p14:creationId xmlns:p14="http://schemas.microsoft.com/office/powerpoint/2010/main" val="3717177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You can use a keyboard shortcut when clicking</a:t>
            </a:r>
            <a:r>
              <a:rPr lang="en-US" baseline="0" dirty="0">
                <a:latin typeface="Arial" charset="0"/>
                <a:ea typeface="ＭＳ Ｐゴシック"/>
                <a:cs typeface="ＭＳ Ｐゴシック"/>
              </a:rPr>
              <a:t> a hyperlink so that the page opens in a new tab.</a:t>
            </a:r>
          </a:p>
          <a:p>
            <a:pPr eaLnBrk="1" hangingPunct="1">
              <a:spcBef>
                <a:spcPct val="0"/>
              </a:spcBef>
            </a:pPr>
            <a:r>
              <a:rPr lang="en-US" baseline="0" dirty="0">
                <a:latin typeface="Arial" charset="0"/>
                <a:ea typeface="ＭＳ Ｐゴシック"/>
                <a:cs typeface="ＭＳ Ｐゴシック"/>
              </a:rPr>
              <a:t>When multiple tabs are open, you can rearrange the tabs in the tab row by dragging them. You can also view thumbnails of each open tab using the taskbar.</a:t>
            </a:r>
            <a:endParaRPr lang="en-US" dirty="0">
              <a:latin typeface="Arial" charset="0"/>
              <a:ea typeface="ＭＳ Ｐゴシック"/>
              <a:cs typeface="ＭＳ Ｐゴシック"/>
            </a:endParaRP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18</a:t>
            </a:fld>
            <a:endParaRPr lang="en-US" dirty="0">
              <a:solidFill>
                <a:prstClr val="black"/>
              </a:solidFill>
            </a:endParaRPr>
          </a:p>
        </p:txBody>
      </p:sp>
    </p:spTree>
    <p:extLst>
      <p:ext uri="{BB962C8B-B14F-4D97-AF65-F5344CB8AC3E}">
        <p14:creationId xmlns:p14="http://schemas.microsoft.com/office/powerpoint/2010/main" val="403148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i="1" dirty="0">
                <a:latin typeface="Arial" charset="0"/>
                <a:ea typeface="ＭＳ Ｐゴシック"/>
                <a:cs typeface="ＭＳ Ｐゴシック"/>
              </a:rPr>
              <a:t>Top-level domains</a:t>
            </a:r>
            <a:r>
              <a:rPr lang="en-US" i="1" dirty="0">
                <a:latin typeface="Arial" charset="0"/>
                <a:ea typeface="ＭＳ Ｐゴシック"/>
                <a:cs typeface="ＭＳ Ｐゴシック"/>
              </a:rPr>
              <a:t> </a:t>
            </a:r>
            <a:r>
              <a:rPr lang="en-US" dirty="0">
                <a:latin typeface="Arial" charset="0"/>
                <a:ea typeface="ＭＳ Ｐゴシック"/>
                <a:cs typeface="ＭＳ Ｐゴシック"/>
              </a:rPr>
              <a:t>specify the organization type that sponsors a website and follow the period, pronounced as </a:t>
            </a:r>
            <a:r>
              <a:rPr lang="en-US" i="1" dirty="0">
                <a:latin typeface="Arial" charset="0"/>
                <a:ea typeface="ＭＳ Ｐゴシック"/>
                <a:cs typeface="ＭＳ Ｐゴシック"/>
              </a:rPr>
              <a:t>dot,</a:t>
            </a:r>
            <a:r>
              <a:rPr lang="en-US" dirty="0">
                <a:latin typeface="Arial" charset="0"/>
                <a:ea typeface="ＭＳ Ｐゴシック"/>
                <a:cs typeface="ＭＳ Ｐゴシック"/>
              </a:rPr>
              <a:t> which is after a website’s domain name. For example, federal and state government agencies use </a:t>
            </a:r>
            <a:r>
              <a:rPr lang="en-US" i="1" dirty="0">
                <a:latin typeface="Arial" charset="0"/>
                <a:ea typeface="ＭＳ Ｐゴシック"/>
                <a:cs typeface="ＭＳ Ｐゴシック"/>
              </a:rPr>
              <a:t>.gov</a:t>
            </a:r>
            <a:r>
              <a:rPr lang="en-US" dirty="0">
                <a:latin typeface="Arial" charset="0"/>
                <a:ea typeface="ＭＳ Ｐゴシック"/>
                <a:cs typeface="ＭＳ Ｐゴシック"/>
              </a:rPr>
              <a:t>, educational institutions use </a:t>
            </a:r>
            <a:r>
              <a:rPr lang="en-US" i="1" dirty="0">
                <a:latin typeface="Arial" charset="0"/>
                <a:ea typeface="ＭＳ Ｐゴシック"/>
                <a:cs typeface="ＭＳ Ｐゴシック"/>
              </a:rPr>
              <a:t>.edu</a:t>
            </a:r>
            <a:r>
              <a:rPr lang="en-US" dirty="0">
                <a:latin typeface="Arial" charset="0"/>
                <a:ea typeface="ＭＳ Ｐゴシック"/>
                <a:cs typeface="ＭＳ Ｐゴシック"/>
              </a:rPr>
              <a:t>, commercial entities use </a:t>
            </a:r>
            <a:r>
              <a:rPr lang="en-US" i="1" dirty="0">
                <a:latin typeface="Arial" charset="0"/>
                <a:ea typeface="ＭＳ Ｐゴシック"/>
                <a:cs typeface="ＭＳ Ｐゴシック"/>
              </a:rPr>
              <a:t>.com</a:t>
            </a:r>
            <a:r>
              <a:rPr lang="en-US" dirty="0">
                <a:latin typeface="Arial" charset="0"/>
                <a:ea typeface="ＭＳ Ｐゴシック"/>
                <a:cs typeface="ＭＳ Ｐゴシック"/>
              </a:rPr>
              <a:t>, and nonprofit organizations use </a:t>
            </a:r>
            <a:r>
              <a:rPr lang="en-US" i="1" dirty="0">
                <a:latin typeface="Arial" charset="0"/>
                <a:ea typeface="ＭＳ Ｐゴシック"/>
                <a:cs typeface="ＭＳ Ｐゴシック"/>
              </a:rPr>
              <a:t>.org</a:t>
            </a:r>
            <a:r>
              <a:rPr lang="en-US" dirty="0">
                <a:latin typeface="Arial" charset="0"/>
                <a:ea typeface="ＭＳ Ｐゴシック"/>
                <a:cs typeface="ＭＳ Ｐゴシック"/>
              </a:rPr>
              <a:t>. Most countries have their own top-level domain. A site from France, for example, may end with </a:t>
            </a:r>
            <a:r>
              <a:rPr lang="en-US" i="1" dirty="0">
                <a:latin typeface="Arial" charset="0"/>
                <a:ea typeface="ＭＳ Ｐゴシック"/>
                <a:cs typeface="ＭＳ Ｐゴシック"/>
              </a:rPr>
              <a:t>.fr</a:t>
            </a:r>
            <a:r>
              <a:rPr lang="en-US" dirty="0">
                <a:latin typeface="Arial" charset="0"/>
                <a:ea typeface="ＭＳ Ｐゴシック"/>
                <a:cs typeface="ＭＳ Ｐゴシック"/>
              </a:rPr>
              <a:t>.</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19</a:t>
            </a:fld>
            <a:endParaRPr lang="en-US" dirty="0">
              <a:solidFill>
                <a:prstClr val="black"/>
              </a:solidFill>
            </a:endParaRPr>
          </a:p>
        </p:txBody>
      </p:sp>
    </p:spTree>
    <p:extLst>
      <p:ext uri="{BB962C8B-B14F-4D97-AF65-F5344CB8AC3E}">
        <p14:creationId xmlns:p14="http://schemas.microsoft.com/office/powerpoint/2010/main" val="25410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skills of this chapter are:</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Browse from the Desktop </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Browse from the Start Menu and Add Favorites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Navigate and Search Websites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Use Accelerators and Search Providers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Manage Browser Tabs and Use Reading View</a:t>
            </a:r>
          </a:p>
          <a:p>
            <a:endParaRPr lang="en-US" dirty="0"/>
          </a:p>
          <a:p>
            <a:pPr>
              <a:spcBef>
                <a:spcPct val="0"/>
              </a:spcBef>
            </a:pPr>
            <a:r>
              <a:rPr lang="en-US" dirty="0"/>
              <a:t>The skills continue on the next slide.</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B31B8A-AA03-4BB4-9904-1E82AC53D0C5}" type="slidenum">
              <a:rPr lang="en-US">
                <a:solidFill>
                  <a:prstClr val="black"/>
                </a:solidFill>
              </a:rPr>
              <a:pPr fontAlgn="base">
                <a:spcBef>
                  <a:spcPct val="0"/>
                </a:spcBef>
                <a:spcAft>
                  <a:spcPct val="0"/>
                </a:spcAft>
              </a:pPr>
              <a:t>2</a:t>
            </a:fld>
            <a:endParaRPr lang="en-US" dirty="0">
              <a:solidFill>
                <a:prstClr val="black"/>
              </a:solidFill>
            </a:endParaRPr>
          </a:p>
        </p:txBody>
      </p:sp>
    </p:spTree>
    <p:extLst>
      <p:ext uri="{BB962C8B-B14F-4D97-AF65-F5344CB8AC3E}">
        <p14:creationId xmlns:p14="http://schemas.microsoft.com/office/powerpoint/2010/main" val="1474529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a:t>
            </a:r>
            <a:r>
              <a:rPr lang="en-US" b="1" i="1" dirty="0">
                <a:latin typeface="Arial" charset="0"/>
                <a:ea typeface="ＭＳ Ｐゴシック"/>
                <a:cs typeface="ＭＳ Ｐゴシック"/>
              </a:rPr>
              <a:t>Reading view</a:t>
            </a:r>
            <a:r>
              <a:rPr lang="en-US" b="0" i="1" dirty="0">
                <a:latin typeface="Arial" charset="0"/>
                <a:ea typeface="ＭＳ Ｐゴシック"/>
                <a:cs typeface="ＭＳ Ｐゴシック"/>
              </a:rPr>
              <a:t> </a:t>
            </a:r>
            <a:r>
              <a:rPr lang="en-US" b="0" i="0" dirty="0">
                <a:latin typeface="Arial" charset="0"/>
                <a:ea typeface="ＭＳ Ｐゴシック"/>
                <a:cs typeface="ＭＳ Ｐゴシック"/>
              </a:rPr>
              <a:t>is</a:t>
            </a:r>
            <a:r>
              <a:rPr lang="en-US" b="0" i="0" baseline="0" dirty="0">
                <a:latin typeface="Arial" charset="0"/>
                <a:ea typeface="ＭＳ Ｐゴシック"/>
                <a:cs typeface="ＭＳ Ｐゴシック"/>
              </a:rPr>
              <a:t> a webpage view that provides the webpage text without the navigation bars and hyperlinks displayed.</a:t>
            </a:r>
            <a:endParaRPr lang="en-US" dirty="0">
              <a:latin typeface="Arial" charset="0"/>
              <a:ea typeface="ＭＳ Ｐゴシック"/>
              <a:cs typeface="ＭＳ Ｐゴシック"/>
            </a:endParaRP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20</a:t>
            </a:fld>
            <a:endParaRPr lang="en-US" dirty="0">
              <a:solidFill>
                <a:prstClr val="black"/>
              </a:solidFill>
            </a:endParaRPr>
          </a:p>
        </p:txBody>
      </p:sp>
    </p:spTree>
    <p:extLst>
      <p:ext uri="{BB962C8B-B14F-4D97-AF65-F5344CB8AC3E}">
        <p14:creationId xmlns:p14="http://schemas.microsoft.com/office/powerpoint/2010/main" val="2296508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Over time, your list of favorites may be quite long and may need to be organized. Files and folders can be created, moved, renamed, and deleted by using the Organize Favorites dialog box.</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21</a:t>
            </a:fld>
            <a:endParaRPr lang="en-US" dirty="0">
              <a:solidFill>
                <a:prstClr val="black"/>
              </a:solidFill>
            </a:endParaRPr>
          </a:p>
        </p:txBody>
      </p:sp>
    </p:spTree>
    <p:extLst>
      <p:ext uri="{BB962C8B-B14F-4D97-AF65-F5344CB8AC3E}">
        <p14:creationId xmlns:p14="http://schemas.microsoft.com/office/powerpoint/2010/main" val="3736773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selected folder has been moved to the Favorites bar folder where it will be easily accessible to display its list contents.</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22</a:t>
            </a:fld>
            <a:endParaRPr lang="en-US" dirty="0">
              <a:solidFill>
                <a:prstClr val="black"/>
              </a:solidFill>
            </a:endParaRPr>
          </a:p>
        </p:txBody>
      </p:sp>
    </p:spTree>
    <p:extLst>
      <p:ext uri="{BB962C8B-B14F-4D97-AF65-F5344CB8AC3E}">
        <p14:creationId xmlns:p14="http://schemas.microsoft.com/office/powerpoint/2010/main" val="691350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When a folder is added to the Favorites bar, it displays as a menu. An individual favorite folder or all folders can be opened by clicking the Open in tabs command.</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23</a:t>
            </a:fld>
            <a:endParaRPr lang="en-US" dirty="0">
              <a:solidFill>
                <a:prstClr val="black"/>
              </a:solidFill>
            </a:endParaRPr>
          </a:p>
        </p:txBody>
      </p:sp>
    </p:spTree>
    <p:extLst>
      <p:ext uri="{BB962C8B-B14F-4D97-AF65-F5344CB8AC3E}">
        <p14:creationId xmlns:p14="http://schemas.microsoft.com/office/powerpoint/2010/main" val="387519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When information needs to be stored on a web page, you can print the page, print a selection of text or images on the page, or save the page to your drive. </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24</a:t>
            </a:fld>
            <a:endParaRPr lang="en-US" dirty="0">
              <a:solidFill>
                <a:prstClr val="black"/>
              </a:solidFill>
            </a:endParaRPr>
          </a:p>
        </p:txBody>
      </p:sp>
    </p:spTree>
    <p:extLst>
      <p:ext uri="{BB962C8B-B14F-4D97-AF65-F5344CB8AC3E}">
        <p14:creationId xmlns:p14="http://schemas.microsoft.com/office/powerpoint/2010/main" val="1013229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Right-clicking the selected or highlighted text and using the Selection button in the Print Dialog box allows you to print only the information you need.</a:t>
            </a:r>
          </a:p>
        </p:txBody>
      </p:sp>
      <p:sp>
        <p:nvSpPr>
          <p:cNvPr id="7782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7782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89D92A-EE58-4AE5-810F-36E5809A32FF}" type="slidenum">
              <a:rPr lang="en-US"/>
              <a:pPr fontAlgn="base">
                <a:spcBef>
                  <a:spcPct val="0"/>
                </a:spcBef>
                <a:spcAft>
                  <a:spcPct val="0"/>
                </a:spcAft>
                <a:defRPr/>
              </a:pPr>
              <a:t>25</a:t>
            </a:fld>
            <a:endParaRPr lang="en-US" dirty="0"/>
          </a:p>
        </p:txBody>
      </p:sp>
    </p:spTree>
    <p:extLst>
      <p:ext uri="{BB962C8B-B14F-4D97-AF65-F5344CB8AC3E}">
        <p14:creationId xmlns:p14="http://schemas.microsoft.com/office/powerpoint/2010/main" val="259891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latin typeface="Arial" charset="0"/>
                <a:ea typeface="ＭＳ Ｐゴシック"/>
                <a:cs typeface="ＭＳ Ｐゴシック"/>
              </a:rPr>
              <a:t>The Save as type option in the Save Webpage dialog box </a:t>
            </a:r>
            <a:r>
              <a:rPr lang="en-US" dirty="0">
                <a:latin typeface="Arial" charset="0"/>
                <a:ea typeface="ＭＳ Ｐゴシック"/>
                <a:cs typeface="ＭＳ Ｐゴシック"/>
              </a:rPr>
              <a:t>allows files to be saved as different file types such as .pdf.</a:t>
            </a:r>
          </a:p>
          <a:p>
            <a:pPr eaLnBrk="1" hangingPunct="1">
              <a:spcBef>
                <a:spcPct val="0"/>
              </a:spcBef>
            </a:pPr>
            <a:endParaRPr lang="en-US" dirty="0">
              <a:latin typeface="Arial" charset="0"/>
              <a:ea typeface="ＭＳ Ｐゴシック"/>
              <a:cs typeface="ＭＳ Ｐゴシック"/>
            </a:endParaRPr>
          </a:p>
        </p:txBody>
      </p:sp>
      <p:sp>
        <p:nvSpPr>
          <p:cNvPr id="7987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7987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F1DF8C-E976-4361-99E8-D4730E7C089F}" type="slidenum">
              <a:rPr lang="en-US"/>
              <a:pPr fontAlgn="base">
                <a:spcBef>
                  <a:spcPct val="0"/>
                </a:spcBef>
                <a:spcAft>
                  <a:spcPct val="0"/>
                </a:spcAft>
                <a:defRPr/>
              </a:pPr>
              <a:t>26</a:t>
            </a:fld>
            <a:endParaRPr lang="en-US" dirty="0"/>
          </a:p>
        </p:txBody>
      </p:sp>
    </p:spTree>
    <p:extLst>
      <p:ext uri="{BB962C8B-B14F-4D97-AF65-F5344CB8AC3E}">
        <p14:creationId xmlns:p14="http://schemas.microsoft.com/office/powerpoint/2010/main" val="1306157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web page archive </a:t>
            </a:r>
            <a:r>
              <a:rPr lang="en-US" dirty="0">
                <a:latin typeface="Arial" charset="0"/>
                <a:ea typeface="ＭＳ Ｐゴシック"/>
                <a:cs typeface="ＭＳ Ｐゴシック"/>
              </a:rPr>
              <a:t>is a file that saves the web page text and pictures in a single file. These files are assigned the .mht file extension and are known as </a:t>
            </a:r>
            <a:r>
              <a:rPr lang="en-US" b="1" i="1" dirty="0">
                <a:latin typeface="Arial" charset="0"/>
                <a:ea typeface="ＭＳ Ｐゴシック"/>
                <a:cs typeface="ＭＳ Ｐゴシック"/>
              </a:rPr>
              <a:t>MHTML files</a:t>
            </a:r>
            <a:r>
              <a:rPr lang="en-US" b="1" dirty="0">
                <a:latin typeface="Arial" charset="0"/>
                <a:ea typeface="ＭＳ Ｐゴシック"/>
                <a:cs typeface="ＭＳ Ｐゴシック"/>
              </a:rPr>
              <a:t>.</a:t>
            </a:r>
          </a:p>
          <a:p>
            <a:pPr eaLnBrk="1" hangingPunct="1">
              <a:spcBef>
                <a:spcPct val="0"/>
              </a:spcBef>
            </a:pPr>
            <a:endParaRPr lang="en-US" dirty="0">
              <a:latin typeface="Arial" charset="0"/>
              <a:ea typeface="ＭＳ Ｐゴシック"/>
              <a:cs typeface="ＭＳ Ｐゴシック"/>
            </a:endParaRPr>
          </a:p>
        </p:txBody>
      </p:sp>
      <p:sp>
        <p:nvSpPr>
          <p:cNvPr id="8192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8192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20B978-7D2F-4A16-95E4-91BA34C0CDFF}" type="slidenum">
              <a:rPr lang="en-US"/>
              <a:pPr fontAlgn="base">
                <a:spcBef>
                  <a:spcPct val="0"/>
                </a:spcBef>
                <a:spcAft>
                  <a:spcPct val="0"/>
                </a:spcAft>
                <a:defRPr/>
              </a:pPr>
              <a:t>27</a:t>
            </a:fld>
            <a:endParaRPr lang="en-US" dirty="0"/>
          </a:p>
        </p:txBody>
      </p:sp>
    </p:spTree>
    <p:extLst>
      <p:ext uri="{BB962C8B-B14F-4D97-AF65-F5344CB8AC3E}">
        <p14:creationId xmlns:p14="http://schemas.microsoft.com/office/powerpoint/2010/main" val="1821204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a:solidFill>
                  <a:schemeClr val="tx1"/>
                </a:solidFill>
                <a:latin typeface="+mn-lt"/>
                <a:ea typeface="+mn-ea"/>
                <a:cs typeface="+mn-cs"/>
              </a:rPr>
              <a:t>Your </a:t>
            </a:r>
            <a:r>
              <a:rPr lang="en-US" sz="1200" b="1" i="1" u="none" strike="noStrike" kern="1200" baseline="0" dirty="0">
                <a:solidFill>
                  <a:schemeClr val="tx1"/>
                </a:solidFill>
                <a:latin typeface="+mn-lt"/>
                <a:ea typeface="+mn-ea"/>
                <a:cs typeface="+mn-cs"/>
              </a:rPr>
              <a:t>browsing history </a:t>
            </a:r>
            <a:r>
              <a:rPr lang="en-US" sz="1200" b="0" i="0" u="none" strike="noStrike" kern="1200" baseline="0" dirty="0">
                <a:solidFill>
                  <a:schemeClr val="tx1"/>
                </a:solidFill>
                <a:latin typeface="+mn-lt"/>
                <a:ea typeface="+mn-ea"/>
                <a:cs typeface="+mn-cs"/>
              </a:rPr>
              <a:t>is the information that Microsoft Edge stores to help you browse more efficiently.</a:t>
            </a:r>
          </a:p>
          <a:p>
            <a:r>
              <a:rPr lang="en-US" sz="1200" b="0" i="0" u="none" strike="noStrike" kern="1200" baseline="0" dirty="0">
                <a:solidFill>
                  <a:schemeClr val="tx1"/>
                </a:solidFill>
                <a:latin typeface="+mn-lt"/>
                <a:ea typeface="+mn-ea"/>
                <a:cs typeface="+mn-cs"/>
              </a:rPr>
              <a:t>To view your browsing history, open Microsoft Edge, in the Favorites Center, click the History button.</a:t>
            </a:r>
            <a:endParaRPr lang="en-US" b="0" dirty="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4BA31-58A0-48F3-9DB9-727234EE1ED9}" type="slidenum">
              <a:rPr lang="en-US"/>
              <a:pPr fontAlgn="base">
                <a:spcBef>
                  <a:spcPct val="0"/>
                </a:spcBef>
                <a:spcAft>
                  <a:spcPct val="0"/>
                </a:spcAft>
                <a:defRPr/>
              </a:pPr>
              <a:t>28</a:t>
            </a:fld>
            <a:endParaRPr lang="en-US" dirty="0"/>
          </a:p>
        </p:txBody>
      </p:sp>
    </p:spTree>
    <p:extLst>
      <p:ext uri="{BB962C8B-B14F-4D97-AF65-F5344CB8AC3E}">
        <p14:creationId xmlns:p14="http://schemas.microsoft.com/office/powerpoint/2010/main" val="570836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a:solidFill>
                  <a:schemeClr val="tx1"/>
                </a:solidFill>
                <a:latin typeface="+mn-lt"/>
                <a:ea typeface="+mn-ea"/>
                <a:cs typeface="+mn-cs"/>
              </a:rPr>
              <a:t>When you type a URL in the address bar of </a:t>
            </a:r>
            <a:r>
              <a:rPr lang="en-US" dirty="0"/>
              <a:t>Microsoft</a:t>
            </a:r>
            <a:r>
              <a:rPr lang="en-US" baseline="0" dirty="0"/>
              <a:t> Edge</a:t>
            </a:r>
            <a:r>
              <a:rPr lang="en-US" sz="1200" b="0" i="0" u="none" strike="noStrike" kern="1200" baseline="0" dirty="0">
                <a:solidFill>
                  <a:schemeClr val="tx1"/>
                </a:solidFill>
                <a:latin typeface="+mn-lt"/>
                <a:ea typeface="+mn-ea"/>
                <a:cs typeface="+mn-cs"/>
              </a:rPr>
              <a:t>, your address bar </a:t>
            </a:r>
            <a:r>
              <a:rPr lang="en-US" sz="1200" b="1" i="1" u="none" strike="noStrike" kern="1200" baseline="0" dirty="0">
                <a:solidFill>
                  <a:schemeClr val="tx1"/>
                </a:solidFill>
                <a:latin typeface="+mn-lt"/>
                <a:ea typeface="+mn-ea"/>
                <a:cs typeface="+mn-cs"/>
              </a:rPr>
              <a:t>Autocomplete</a:t>
            </a:r>
            <a:r>
              <a:rPr lang="en-US" sz="1200" b="0" i="0" u="none" strike="noStrike" kern="1200" baseline="0" dirty="0">
                <a:solidFill>
                  <a:schemeClr val="tx1"/>
                </a:solidFill>
                <a:latin typeface="+mn-lt"/>
                <a:ea typeface="+mn-ea"/>
                <a:cs typeface="+mn-cs"/>
              </a:rPr>
              <a:t> list displays a list of sites matching your history list.</a:t>
            </a:r>
            <a:endParaRPr lang="en-US" dirty="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4BA31-58A0-48F3-9DB9-727234EE1ED9}" type="slidenum">
              <a:rPr lang="en-US"/>
              <a:pPr fontAlgn="base">
                <a:spcBef>
                  <a:spcPct val="0"/>
                </a:spcBef>
                <a:spcAft>
                  <a:spcPct val="0"/>
                </a:spcAft>
                <a:defRPr/>
              </a:pPr>
              <a:t>29</a:t>
            </a:fld>
            <a:endParaRPr lang="en-US" dirty="0"/>
          </a:p>
        </p:txBody>
      </p:sp>
    </p:spTree>
    <p:extLst>
      <p:ext uri="{BB962C8B-B14F-4D97-AF65-F5344CB8AC3E}">
        <p14:creationId xmlns:p14="http://schemas.microsoft.com/office/powerpoint/2010/main" val="369009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skills of this chapter are:</a:t>
            </a:r>
          </a:p>
          <a:p>
            <a:pPr marL="0" indent="0" eaLnBrk="1" hangingPunct="1">
              <a:buFont typeface="Calibri" pitchFamily="34" charset="0"/>
              <a:buNone/>
            </a:pPr>
            <a:r>
              <a:rPr lang="en-US" sz="1200" b="1" i="0" u="none" strike="noStrike" kern="1200" baseline="0" dirty="0">
                <a:solidFill>
                  <a:schemeClr val="tx1"/>
                </a:solidFill>
                <a:latin typeface="+mn-lt"/>
                <a:ea typeface="+mn-ea"/>
                <a:cs typeface="+mn-cs"/>
              </a:rPr>
              <a:t>	</a:t>
            </a:r>
            <a:r>
              <a:rPr lang="en-US" sz="1200" b="0" dirty="0"/>
              <a:t>Organize Favorites</a:t>
            </a:r>
          </a:p>
          <a:p>
            <a:pPr marL="0" indent="0" eaLnBrk="1" hangingPunct="1">
              <a:buFont typeface="Calibri" pitchFamily="34" charset="0"/>
              <a:buNone/>
            </a:pPr>
            <a:r>
              <a:rPr lang="en-US" sz="1200" b="0" dirty="0"/>
              <a:t>	Print and Save Web Pages</a:t>
            </a:r>
          </a:p>
          <a:p>
            <a:pPr marL="0" indent="0" eaLnBrk="1" hangingPunct="1">
              <a:buFont typeface="Calibri" pitchFamily="34" charset="0"/>
              <a:buNone/>
            </a:pPr>
            <a:r>
              <a:rPr lang="en-US" sz="1200" b="0" dirty="0"/>
              <a:t>	View and Delete Browsing History</a:t>
            </a:r>
          </a:p>
          <a:p>
            <a:pPr marL="0" indent="0" eaLnBrk="1" hangingPunct="1">
              <a:buFont typeface="Calibri" pitchFamily="34" charset="0"/>
              <a:buNone/>
            </a:pPr>
            <a:r>
              <a:rPr lang="en-US" sz="1200" b="0" dirty="0"/>
              <a:t>	Protect Online Privacy</a:t>
            </a:r>
          </a:p>
          <a:p>
            <a:pPr marL="0" indent="0" eaLnBrk="1" hangingPunct="1">
              <a:buFont typeface="Calibri" pitchFamily="34" charset="0"/>
              <a:buNone/>
            </a:pPr>
            <a:r>
              <a:rPr lang="en-US" sz="1200" b="0" dirty="0"/>
              <a:t>	Create Web Notes</a:t>
            </a:r>
          </a:p>
          <a:p>
            <a:endParaRPr lang="en-US" dirty="0"/>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B31B8A-AA03-4BB4-9904-1E82AC53D0C5}" type="slidenum">
              <a:rPr lang="en-US">
                <a:solidFill>
                  <a:prstClr val="black"/>
                </a:solidFill>
              </a:rPr>
              <a:pPr fontAlgn="base">
                <a:spcBef>
                  <a:spcPct val="0"/>
                </a:spcBef>
                <a:spcAft>
                  <a:spcPct val="0"/>
                </a:spcAft>
              </a:pPr>
              <a:t>3</a:t>
            </a:fld>
            <a:endParaRPr lang="en-US" dirty="0">
              <a:solidFill>
                <a:prstClr val="black"/>
              </a:solidFill>
            </a:endParaRPr>
          </a:p>
        </p:txBody>
      </p:sp>
    </p:spTree>
    <p:extLst>
      <p:ext uri="{BB962C8B-B14F-4D97-AF65-F5344CB8AC3E}">
        <p14:creationId xmlns:p14="http://schemas.microsoft.com/office/powerpoint/2010/main" val="2217439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To</a:t>
            </a:r>
            <a:r>
              <a:rPr lang="en-US" baseline="0" dirty="0"/>
              <a:t> delete your browsing history,</a:t>
            </a:r>
            <a:r>
              <a:rPr lang="en-US" sz="1200" b="0" i="0" u="none" strike="noStrike" kern="1200" baseline="0" dirty="0">
                <a:solidFill>
                  <a:schemeClr val="tx1"/>
                </a:solidFill>
                <a:latin typeface="+mn-lt"/>
                <a:ea typeface="+mn-ea"/>
                <a:cs typeface="+mn-cs"/>
              </a:rPr>
              <a:t> in the command bar, click the More actions button. Click Settings, and then under Clear browsing data, click the Choose what to clear button.</a:t>
            </a:r>
            <a:endParaRPr lang="en-US" dirty="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4BA31-58A0-48F3-9DB9-727234EE1ED9}" type="slidenum">
              <a:rPr lang="en-US"/>
              <a:pPr fontAlgn="base">
                <a:spcBef>
                  <a:spcPct val="0"/>
                </a:spcBef>
                <a:spcAft>
                  <a:spcPct val="0"/>
                </a:spcAft>
                <a:defRPr/>
              </a:pPr>
              <a:t>30</a:t>
            </a:fld>
            <a:endParaRPr lang="en-US" dirty="0"/>
          </a:p>
        </p:txBody>
      </p:sp>
    </p:spTree>
    <p:extLst>
      <p:ext uri="{BB962C8B-B14F-4D97-AF65-F5344CB8AC3E}">
        <p14:creationId xmlns:p14="http://schemas.microsoft.com/office/powerpoint/2010/main" val="2892765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a:solidFill>
                  <a:schemeClr val="tx1"/>
                </a:solidFill>
                <a:latin typeface="+mn-lt"/>
                <a:ea typeface="+mn-ea"/>
                <a:cs typeface="+mn-cs"/>
              </a:rPr>
              <a:t>You can choose which portions of your browsing history to delete.</a:t>
            </a:r>
          </a:p>
          <a:p>
            <a:r>
              <a:rPr lang="en-US" sz="1200" b="0" i="0" u="none" strike="noStrike" kern="1200" baseline="0" dirty="0">
                <a:solidFill>
                  <a:schemeClr val="tx1"/>
                </a:solidFill>
                <a:latin typeface="+mn-lt"/>
                <a:ea typeface="+mn-ea"/>
                <a:cs typeface="+mn-cs"/>
              </a:rPr>
              <a:t>When using a </a:t>
            </a:r>
            <a:r>
              <a:rPr lang="en-US" sz="1200" b="1" i="1" u="none" strike="noStrike" kern="1200" baseline="0" dirty="0">
                <a:solidFill>
                  <a:schemeClr val="tx1"/>
                </a:solidFill>
                <a:latin typeface="+mn-lt"/>
                <a:ea typeface="+mn-ea"/>
                <a:cs typeface="+mn-cs"/>
              </a:rPr>
              <a:t>public computer</a:t>
            </a:r>
            <a:r>
              <a:rPr lang="en-US" sz="1200" b="0" i="0" u="none" strike="noStrike" kern="1200" baseline="0" dirty="0">
                <a:solidFill>
                  <a:schemeClr val="tx1"/>
                </a:solidFill>
                <a:latin typeface="+mn-lt"/>
                <a:ea typeface="+mn-ea"/>
                <a:cs typeface="+mn-cs"/>
              </a:rPr>
              <a:t>, a computer that is available to others when you are not using it, you should delete your browsing history before logging off of the computer.</a:t>
            </a:r>
            <a:endParaRPr lang="en-US" dirty="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4BA31-58A0-48F3-9DB9-727234EE1ED9}" type="slidenum">
              <a:rPr lang="en-US"/>
              <a:pPr fontAlgn="base">
                <a:spcBef>
                  <a:spcPct val="0"/>
                </a:spcBef>
                <a:spcAft>
                  <a:spcPct val="0"/>
                </a:spcAft>
                <a:defRPr/>
              </a:pPr>
              <a:t>31</a:t>
            </a:fld>
            <a:endParaRPr lang="en-US" dirty="0"/>
          </a:p>
        </p:txBody>
      </p:sp>
    </p:spTree>
    <p:extLst>
      <p:ext uri="{BB962C8B-B14F-4D97-AF65-F5344CB8AC3E}">
        <p14:creationId xmlns:p14="http://schemas.microsoft.com/office/powerpoint/2010/main" val="4041292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If you want to protect your online privacy,</a:t>
            </a:r>
            <a:r>
              <a:rPr lang="en-US" baseline="0" dirty="0"/>
              <a:t> you can do so with </a:t>
            </a:r>
            <a:r>
              <a:rPr lang="en-US" sz="1200" b="0" i="0" u="none" strike="noStrike" kern="1200" baseline="0" dirty="0">
                <a:solidFill>
                  <a:schemeClr val="tx1"/>
                </a:solidFill>
                <a:latin typeface="+mn-lt"/>
                <a:ea typeface="+mn-ea"/>
                <a:cs typeface="+mn-cs"/>
              </a:rPr>
              <a:t>InPrivate Browsing </a:t>
            </a:r>
            <a:r>
              <a:rPr lang="en-US" baseline="0" dirty="0"/>
              <a:t>in Microsoft Edge.</a:t>
            </a:r>
          </a:p>
          <a:p>
            <a:r>
              <a:rPr lang="en-US" sz="1200" b="1" i="1" u="none" strike="noStrike" kern="1200" baseline="0" dirty="0">
                <a:solidFill>
                  <a:schemeClr val="tx1"/>
                </a:solidFill>
                <a:latin typeface="+mn-lt"/>
                <a:ea typeface="+mn-ea"/>
                <a:cs typeface="+mn-cs"/>
              </a:rPr>
              <a:t>InPrivate Browsing</a:t>
            </a:r>
            <a:r>
              <a:rPr lang="en-US" sz="1200" b="0" i="0" u="none" strike="noStrike" kern="1200" baseline="0" dirty="0">
                <a:solidFill>
                  <a:schemeClr val="tx1"/>
                </a:solidFill>
                <a:latin typeface="+mn-lt"/>
                <a:ea typeface="+mn-ea"/>
                <a:cs typeface="+mn-cs"/>
              </a:rPr>
              <a:t> is a Microsoft Edge window that limits what is stored in the browsing history. You can also allow or prevent specific sites from writing cookies on your computer.</a:t>
            </a:r>
          </a:p>
          <a:p>
            <a:r>
              <a:rPr lang="en-US" sz="1200" b="0" i="0" u="none" strike="noStrike" kern="1200" baseline="0" dirty="0">
                <a:solidFill>
                  <a:schemeClr val="tx1"/>
                </a:solidFill>
                <a:latin typeface="+mn-lt"/>
                <a:ea typeface="+mn-ea"/>
                <a:cs typeface="+mn-cs"/>
              </a:rPr>
              <a:t>InPrivate Browsing opens a new Microsoft Edge window and is only in effect when that specific window is used.</a:t>
            </a:r>
            <a:endParaRPr lang="en-US" dirty="0"/>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1A795A-65FF-47E0-A988-638A25869DEF}" type="slidenum">
              <a:rPr lang="en-US"/>
              <a:pPr fontAlgn="base">
                <a:spcBef>
                  <a:spcPct val="0"/>
                </a:spcBef>
                <a:spcAft>
                  <a:spcPct val="0"/>
                </a:spcAft>
                <a:defRPr/>
              </a:pPr>
              <a:t>32</a:t>
            </a:fld>
            <a:endParaRPr lang="en-US" dirty="0"/>
          </a:p>
        </p:txBody>
      </p:sp>
    </p:spTree>
    <p:extLst>
      <p:ext uri="{BB962C8B-B14F-4D97-AF65-F5344CB8AC3E}">
        <p14:creationId xmlns:p14="http://schemas.microsoft.com/office/powerpoint/2010/main" val="172808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When using </a:t>
            </a:r>
            <a:r>
              <a:rPr lang="en-US" sz="1200" b="0" i="0" u="none" strike="noStrike" kern="1200" baseline="0" dirty="0">
                <a:solidFill>
                  <a:schemeClr val="tx1"/>
                </a:solidFill>
                <a:latin typeface="+mn-lt"/>
                <a:ea typeface="+mn-ea"/>
                <a:cs typeface="+mn-cs"/>
              </a:rPr>
              <a:t>InPrivate Browsing, you can view a </a:t>
            </a:r>
            <a:r>
              <a:rPr lang="en-US" sz="1200" b="1" i="1" u="none" strike="noStrike" kern="1200" baseline="0" dirty="0">
                <a:solidFill>
                  <a:schemeClr val="tx1"/>
                </a:solidFill>
                <a:latin typeface="+mn-lt"/>
                <a:ea typeface="+mn-ea"/>
                <a:cs typeface="+mn-cs"/>
              </a:rPr>
              <a:t>Privacy Report</a:t>
            </a:r>
            <a:r>
              <a:rPr lang="en-US" sz="1200" b="0" i="0" u="none" strike="noStrike" kern="1200" baseline="0" dirty="0">
                <a:solidFill>
                  <a:schemeClr val="tx1"/>
                </a:solidFill>
                <a:latin typeface="+mn-lt"/>
                <a:ea typeface="+mn-ea"/>
                <a:cs typeface="+mn-cs"/>
              </a:rPr>
              <a:t>, which will tell you if a site wrote any cookies to your computer.</a:t>
            </a:r>
          </a:p>
          <a:p>
            <a:r>
              <a:rPr lang="en-US" sz="1200" b="0" i="0" u="none" strike="noStrike" kern="1200" baseline="0" dirty="0">
                <a:solidFill>
                  <a:schemeClr val="tx1"/>
                </a:solidFill>
                <a:latin typeface="+mn-lt"/>
                <a:ea typeface="+mn-ea"/>
                <a:cs typeface="+mn-cs"/>
              </a:rPr>
              <a:t>Typically, cookies are stored in your personal folder. With InPrivate Browsing, the cookies are stored in your computer’s RAM. </a:t>
            </a:r>
            <a:r>
              <a:rPr lang="en-US" sz="1200" b="1" i="0" u="none" strike="noStrike" kern="1200" baseline="0" dirty="0">
                <a:solidFill>
                  <a:schemeClr val="tx1"/>
                </a:solidFill>
                <a:latin typeface="+mn-lt"/>
                <a:ea typeface="+mn-ea"/>
                <a:cs typeface="+mn-cs"/>
              </a:rPr>
              <a:t>RAM</a:t>
            </a:r>
            <a:r>
              <a:rPr lang="en-US" sz="1200" b="0" i="0" u="none" strike="noStrike" kern="1200" baseline="0" dirty="0">
                <a:solidFill>
                  <a:schemeClr val="tx1"/>
                </a:solidFill>
                <a:latin typeface="+mn-lt"/>
                <a:ea typeface="+mn-ea"/>
                <a:cs typeface="+mn-cs"/>
              </a:rPr>
              <a:t> is a computer’s temporary electronic memory. When the browser window is closed, the cookie is removed from RAM.</a:t>
            </a:r>
            <a:endParaRPr lang="en-US" dirty="0"/>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1A795A-65FF-47E0-A988-638A25869DEF}" type="slidenum">
              <a:rPr lang="en-US"/>
              <a:pPr fontAlgn="base">
                <a:spcBef>
                  <a:spcPct val="0"/>
                </a:spcBef>
                <a:spcAft>
                  <a:spcPct val="0"/>
                </a:spcAft>
                <a:defRPr/>
              </a:pPr>
              <a:t>33</a:t>
            </a:fld>
            <a:endParaRPr lang="en-US" dirty="0"/>
          </a:p>
        </p:txBody>
      </p:sp>
    </p:spTree>
    <p:extLst>
      <p:ext uri="{BB962C8B-B14F-4D97-AF65-F5344CB8AC3E}">
        <p14:creationId xmlns:p14="http://schemas.microsoft.com/office/powerpoint/2010/main" val="1173634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The privacy</a:t>
            </a:r>
            <a:r>
              <a:rPr lang="en-US" baseline="0" dirty="0"/>
              <a:t> level you select determines when cookies can be stored on your computer. </a:t>
            </a:r>
          </a:p>
          <a:p>
            <a:r>
              <a:rPr lang="en-US" sz="1200" b="0" i="0" u="none" strike="noStrike" kern="1200" baseline="0" dirty="0">
                <a:solidFill>
                  <a:schemeClr val="tx1"/>
                </a:solidFill>
                <a:latin typeface="+mn-lt"/>
                <a:ea typeface="+mn-ea"/>
                <a:cs typeface="+mn-cs"/>
              </a:rPr>
              <a:t>With privacy set to high, only the sites you allow can write cookies. </a:t>
            </a:r>
          </a:p>
          <a:p>
            <a:r>
              <a:rPr lang="en-US" sz="1200" b="0" i="0" u="none" strike="noStrike" kern="1200" baseline="0" dirty="0">
                <a:solidFill>
                  <a:schemeClr val="tx1"/>
                </a:solidFill>
                <a:latin typeface="+mn-lt"/>
                <a:ea typeface="+mn-ea"/>
                <a:cs typeface="+mn-cs"/>
              </a:rPr>
              <a:t>In this case, only nps.gov sites will be permitted to do so.</a:t>
            </a:r>
            <a:endParaRPr lang="en-US" dirty="0"/>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1A795A-65FF-47E0-A988-638A25869DEF}" type="slidenum">
              <a:rPr lang="en-US"/>
              <a:pPr fontAlgn="base">
                <a:spcBef>
                  <a:spcPct val="0"/>
                </a:spcBef>
                <a:spcAft>
                  <a:spcPct val="0"/>
                </a:spcAft>
                <a:defRPr/>
              </a:pPr>
              <a:t>34</a:t>
            </a:fld>
            <a:endParaRPr lang="en-US" dirty="0"/>
          </a:p>
        </p:txBody>
      </p:sp>
    </p:spTree>
    <p:extLst>
      <p:ext uri="{BB962C8B-B14F-4D97-AF65-F5344CB8AC3E}">
        <p14:creationId xmlns:p14="http://schemas.microsoft.com/office/powerpoint/2010/main" val="2013682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a:solidFill>
                  <a:schemeClr val="tx1"/>
                </a:solidFill>
                <a:latin typeface="+mn-lt"/>
                <a:ea typeface="+mn-ea"/>
                <a:cs typeface="+mn-cs"/>
              </a:rPr>
              <a:t>In Microsoft Edge, as you search websites, you can create </a:t>
            </a:r>
            <a:r>
              <a:rPr lang="en-US" sz="1200" b="1" i="1" u="none" strike="noStrike" kern="1200" baseline="0" dirty="0">
                <a:solidFill>
                  <a:schemeClr val="tx1"/>
                </a:solidFill>
                <a:latin typeface="+mn-lt"/>
                <a:ea typeface="+mn-ea"/>
                <a:cs typeface="+mn-cs"/>
              </a:rPr>
              <a:t>web notes</a:t>
            </a:r>
            <a:r>
              <a:rPr lang="en-US" sz="1200" b="0" i="0" u="none" strike="noStrike" kern="1200" baseline="0" dirty="0">
                <a:solidFill>
                  <a:schemeClr val="tx1"/>
                </a:solidFill>
                <a:latin typeface="+mn-lt"/>
                <a:ea typeface="+mn-ea"/>
                <a:cs typeface="+mn-cs"/>
              </a:rPr>
              <a:t>. Web notes are items that you can highlight, clip, or annotate to read about later. They can be sent to OneNote or your Favorites or Reading list or shared through OneNote or email.</a:t>
            </a:r>
            <a:endParaRPr lang="en-US" b="0" i="0" dirty="0"/>
          </a:p>
        </p:txBody>
      </p:sp>
      <p:sp>
        <p:nvSpPr>
          <p:cNvPr id="983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95AA25-158B-448A-95EC-76160648F427}" type="slidenum">
              <a:rPr lang="en-US"/>
              <a:pPr fontAlgn="base">
                <a:spcBef>
                  <a:spcPct val="0"/>
                </a:spcBef>
                <a:spcAft>
                  <a:spcPct val="0"/>
                </a:spcAft>
                <a:defRPr/>
              </a:pPr>
              <a:t>35</a:t>
            </a:fld>
            <a:endParaRPr lang="en-US" dirty="0"/>
          </a:p>
        </p:txBody>
      </p:sp>
    </p:spTree>
    <p:extLst>
      <p:ext uri="{BB962C8B-B14F-4D97-AF65-F5344CB8AC3E}">
        <p14:creationId xmlns:p14="http://schemas.microsoft.com/office/powerpoint/2010/main" val="1676793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will now practice the following additional skills: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Change Your Home Page</a:t>
            </a:r>
          </a:p>
          <a:p>
            <a:pPr lvl="2"/>
            <a:r>
              <a:rPr lang="en-US" sz="1200" b="0" i="0" u="none" strike="noStrike" kern="1200" baseline="0" dirty="0">
                <a:solidFill>
                  <a:schemeClr val="tx1"/>
                </a:solidFill>
                <a:latin typeface="+mn-lt"/>
                <a:ea typeface="+mn-ea"/>
                <a:cs typeface="+mn-cs"/>
              </a:rPr>
              <a:t>Add Navigation Tiles to the Start Menu</a:t>
            </a:r>
          </a:p>
          <a:p>
            <a:pPr lvl="2"/>
            <a:r>
              <a:rPr lang="en-US" sz="1200" b="0" i="0" u="none" strike="noStrike" kern="1200" baseline="0" dirty="0">
                <a:solidFill>
                  <a:schemeClr val="tx1"/>
                </a:solidFill>
                <a:latin typeface="+mn-lt"/>
                <a:ea typeface="+mn-ea"/>
                <a:cs typeface="+mn-cs"/>
              </a:rPr>
              <a:t>Use Internet Privacy Settings</a:t>
            </a:r>
          </a:p>
          <a:p>
            <a:pPr lvl="2"/>
            <a:r>
              <a:rPr lang="en-US" sz="1200" b="0" i="0" u="none" strike="noStrike" kern="1200" baseline="0" dirty="0">
                <a:solidFill>
                  <a:schemeClr val="tx1"/>
                </a:solidFill>
                <a:latin typeface="+mn-lt"/>
                <a:ea typeface="+mn-ea"/>
                <a:cs typeface="+mn-cs"/>
              </a:rPr>
              <a:t>Change Internet Security Settings</a:t>
            </a:r>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BBC53D-0D0C-4CD7-836D-86FB32CC341D}" type="slidenum">
              <a:rPr lang="en-US">
                <a:solidFill>
                  <a:prstClr val="black"/>
                </a:solidFill>
              </a:rPr>
              <a:pPr fontAlgn="base">
                <a:spcBef>
                  <a:spcPct val="0"/>
                </a:spcBef>
                <a:spcAft>
                  <a:spcPct val="0"/>
                </a:spcAft>
              </a:pPr>
              <a:t>36</a:t>
            </a:fld>
            <a:endParaRPr lang="en-US" dirty="0">
              <a:solidFill>
                <a:prstClr val="black"/>
              </a:solidFill>
            </a:endParaRPr>
          </a:p>
        </p:txBody>
      </p:sp>
    </p:spTree>
    <p:extLst>
      <p:ext uri="{BB962C8B-B14F-4D97-AF65-F5344CB8AC3E}">
        <p14:creationId xmlns:p14="http://schemas.microsoft.com/office/powerpoint/2010/main" val="2217370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You can set your home page to whatever</a:t>
            </a:r>
            <a:r>
              <a:rPr lang="en-US" baseline="0" dirty="0">
                <a:latin typeface="Arial" charset="0"/>
                <a:ea typeface="ＭＳ Ｐゴシック"/>
                <a:cs typeface="ＭＳ Ｐゴシック"/>
              </a:rPr>
              <a:t> website you would like, including the current page that you are on or a blank page.</a:t>
            </a:r>
          </a:p>
          <a:p>
            <a:pPr eaLnBrk="1" hangingPunct="1">
              <a:spcBef>
                <a:spcPct val="0"/>
              </a:spcBef>
            </a:pPr>
            <a:endParaRPr lang="en-US" baseline="0" dirty="0">
              <a:latin typeface="Arial" charset="0"/>
              <a:ea typeface="ＭＳ Ｐゴシック"/>
              <a:cs typeface="ＭＳ Ｐゴシック"/>
            </a:endParaRPr>
          </a:p>
          <a:p>
            <a:pPr>
              <a:spcBef>
                <a:spcPct val="0"/>
              </a:spcBef>
            </a:pPr>
            <a:r>
              <a:rPr lang="en-US" dirty="0"/>
              <a:t>The skill continues on the next slide.</a:t>
            </a:r>
          </a:p>
        </p:txBody>
      </p:sp>
      <p:sp>
        <p:nvSpPr>
          <p:cNvPr id="10649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650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808F74-13BA-4FC3-8E36-399E7B0EFF28}" type="slidenum">
              <a:rPr lang="en-US"/>
              <a:pPr fontAlgn="base">
                <a:spcBef>
                  <a:spcPct val="0"/>
                </a:spcBef>
                <a:spcAft>
                  <a:spcPct val="0"/>
                </a:spcAft>
                <a:defRPr/>
              </a:pPr>
              <a:t>37</a:t>
            </a:fld>
            <a:endParaRPr lang="en-US" dirty="0"/>
          </a:p>
        </p:txBody>
      </p:sp>
    </p:spTree>
    <p:extLst>
      <p:ext uri="{BB962C8B-B14F-4D97-AF65-F5344CB8AC3E}">
        <p14:creationId xmlns:p14="http://schemas.microsoft.com/office/powerpoint/2010/main" val="258946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Web pages can be added to and opened from the Start menu.</a:t>
            </a:r>
          </a:p>
          <a:p>
            <a:pPr eaLnBrk="1" hangingPunct="1">
              <a:spcBef>
                <a:spcPct val="0"/>
              </a:spcBef>
            </a:pPr>
            <a:r>
              <a:rPr lang="en-US" dirty="0">
                <a:latin typeface="Arial" charset="0"/>
                <a:ea typeface="ＭＳ Ｐゴシック"/>
                <a:cs typeface="ＭＳ Ｐゴシック"/>
              </a:rPr>
              <a:t>Before the tile is created, you can change the name to whatever you would like it to be.</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latin typeface="Arial" charset="0"/>
                <a:ea typeface="ＭＳ Ｐゴシック"/>
                <a:cs typeface="ＭＳ Ｐゴシック"/>
              </a:rPr>
              <a:t>You</a:t>
            </a:r>
            <a:r>
              <a:rPr lang="en-US" baseline="0" dirty="0">
                <a:latin typeface="Arial" charset="0"/>
                <a:ea typeface="ＭＳ Ｐゴシック"/>
                <a:cs typeface="ＭＳ Ｐゴシック"/>
              </a:rPr>
              <a:t> can right-click a tile to unpin it from the Start menu.</a:t>
            </a:r>
            <a:endParaRPr lang="en-US" dirty="0">
              <a:latin typeface="Arial" charset="0"/>
              <a:ea typeface="ＭＳ Ｐゴシック"/>
              <a:cs typeface="ＭＳ Ｐゴシック"/>
            </a:endParaRPr>
          </a:p>
          <a:p>
            <a:pPr eaLnBrk="1" hangingPunct="1">
              <a:spcBef>
                <a:spcPct val="0"/>
              </a:spcBef>
            </a:pPr>
            <a:endParaRPr lang="en-US" dirty="0">
              <a:latin typeface="Arial" charset="0"/>
              <a:ea typeface="ＭＳ Ｐゴシック"/>
              <a:cs typeface="ＭＳ Ｐゴシック"/>
            </a:endParaRPr>
          </a:p>
        </p:txBody>
      </p:sp>
      <p:sp>
        <p:nvSpPr>
          <p:cNvPr id="10649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650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808F74-13BA-4FC3-8E36-399E7B0EFF28}" type="slidenum">
              <a:rPr lang="en-US"/>
              <a:pPr fontAlgn="base">
                <a:spcBef>
                  <a:spcPct val="0"/>
                </a:spcBef>
                <a:spcAft>
                  <a:spcPct val="0"/>
                </a:spcAft>
                <a:defRPr/>
              </a:pPr>
              <a:t>38</a:t>
            </a:fld>
            <a:endParaRPr lang="en-US" dirty="0"/>
          </a:p>
        </p:txBody>
      </p:sp>
    </p:spTree>
    <p:extLst>
      <p:ext uri="{BB962C8B-B14F-4D97-AF65-F5344CB8AC3E}">
        <p14:creationId xmlns:p14="http://schemas.microsoft.com/office/powerpoint/2010/main" val="1147047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1" i="1" u="none" strike="noStrike" kern="1200" baseline="0" dirty="0">
                <a:solidFill>
                  <a:schemeClr val="tx1"/>
                </a:solidFill>
                <a:latin typeface="+mn-lt"/>
                <a:ea typeface="+mn-ea"/>
                <a:cs typeface="+mn-cs"/>
              </a:rPr>
              <a:t>Tracking cookies </a:t>
            </a:r>
            <a:r>
              <a:rPr lang="en-US" sz="1200" b="0" i="0" u="none" strike="noStrike" kern="1200" baseline="0" dirty="0">
                <a:solidFill>
                  <a:schemeClr val="tx1"/>
                </a:solidFill>
                <a:latin typeface="+mn-lt"/>
                <a:ea typeface="+mn-ea"/>
                <a:cs typeface="+mn-cs"/>
              </a:rPr>
              <a:t>are cookies that gather information about your web browsing behaviors across multiple websites. They are used to provide ads and services based on your interests.</a:t>
            </a:r>
          </a:p>
          <a:p>
            <a:r>
              <a:rPr lang="en-US" sz="1200" b="0" i="0" u="none" strike="noStrike" kern="1200" baseline="0" dirty="0">
                <a:solidFill>
                  <a:schemeClr val="tx1"/>
                </a:solidFill>
                <a:latin typeface="+mn-lt"/>
                <a:ea typeface="+mn-ea"/>
                <a:cs typeface="+mn-cs"/>
              </a:rPr>
              <a:t>If you do not wish to participate in tracking services, you can turn on Tracking protection.</a:t>
            </a:r>
          </a:p>
          <a:p>
            <a:r>
              <a:rPr lang="en-US" sz="1200" b="1" i="1" u="none" strike="noStrike" kern="1200" baseline="0" dirty="0">
                <a:solidFill>
                  <a:schemeClr val="tx1"/>
                </a:solidFill>
                <a:latin typeface="+mn-lt"/>
                <a:ea typeface="+mn-ea"/>
                <a:cs typeface="+mn-cs"/>
              </a:rPr>
              <a:t>Pop-ups</a:t>
            </a:r>
            <a:r>
              <a:rPr lang="en-US" sz="1200" b="0" i="0" u="none" strike="noStrike" kern="1200" baseline="0" dirty="0">
                <a:solidFill>
                  <a:schemeClr val="tx1"/>
                </a:solidFill>
                <a:latin typeface="+mn-lt"/>
                <a:ea typeface="+mn-ea"/>
                <a:cs typeface="+mn-cs"/>
              </a:rPr>
              <a:t> are small windows that display in addition to the web page you are viewing.</a:t>
            </a:r>
          </a:p>
          <a:p>
            <a:r>
              <a:rPr lang="en-US" sz="1200" b="1" i="1" u="none" strike="noStrike" kern="1200" baseline="0" dirty="0">
                <a:solidFill>
                  <a:schemeClr val="tx1"/>
                </a:solidFill>
                <a:latin typeface="+mn-lt"/>
                <a:ea typeface="+mn-ea"/>
                <a:cs typeface="+mn-cs"/>
              </a:rPr>
              <a:t>SmartScreen Filter</a:t>
            </a:r>
            <a:r>
              <a:rPr lang="en-US" sz="1200" b="0" i="0" u="none" strike="noStrike" kern="1200" baseline="0" dirty="0">
                <a:solidFill>
                  <a:schemeClr val="tx1"/>
                </a:solidFill>
                <a:latin typeface="+mn-lt"/>
                <a:ea typeface="+mn-ea"/>
                <a:cs typeface="+mn-cs"/>
              </a:rPr>
              <a:t> is a feature that helps you avoid online threats.</a:t>
            </a:r>
            <a:endParaRPr lang="en-US" b="1" i="1" dirty="0">
              <a:latin typeface="Arial" charset="0"/>
              <a:ea typeface="ＭＳ Ｐゴシック"/>
              <a:cs typeface="ＭＳ Ｐゴシック"/>
            </a:endParaRPr>
          </a:p>
        </p:txBody>
      </p:sp>
      <p:sp>
        <p:nvSpPr>
          <p:cNvPr id="10649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650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808F74-13BA-4FC3-8E36-399E7B0EFF28}" type="slidenum">
              <a:rPr lang="en-US"/>
              <a:pPr fontAlgn="base">
                <a:spcBef>
                  <a:spcPct val="0"/>
                </a:spcBef>
                <a:spcAft>
                  <a:spcPct val="0"/>
                </a:spcAft>
                <a:defRPr/>
              </a:pPr>
              <a:t>39</a:t>
            </a:fld>
            <a:endParaRPr lang="en-US" dirty="0"/>
          </a:p>
        </p:txBody>
      </p:sp>
    </p:spTree>
    <p:extLst>
      <p:ext uri="{BB962C8B-B14F-4D97-AF65-F5344CB8AC3E}">
        <p14:creationId xmlns:p14="http://schemas.microsoft.com/office/powerpoint/2010/main" val="46061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Programs used to navigate the World Wide Web are called </a:t>
            </a:r>
            <a:r>
              <a:rPr lang="en-US" b="0" i="0" dirty="0">
                <a:latin typeface="Arial" charset="0"/>
                <a:ea typeface="ＭＳ Ｐゴシック"/>
                <a:cs typeface="ＭＳ Ｐゴシック"/>
              </a:rPr>
              <a:t>web browsers.</a:t>
            </a:r>
          </a:p>
          <a:p>
            <a:pPr eaLnBrk="1" hangingPunct="1">
              <a:spcBef>
                <a:spcPct val="0"/>
              </a:spcBef>
            </a:pPr>
            <a:r>
              <a:rPr lang="en-US" dirty="0">
                <a:latin typeface="Arial" charset="0"/>
                <a:ea typeface="ＭＳ Ｐゴシック"/>
                <a:cs typeface="ＭＳ Ｐゴシック"/>
              </a:rPr>
              <a:t>To maximize the area devoted to the web page when viewed on mobile devices, Microsoft Edge displays buttons and commands only when you need them. For example, you can access multiple pages and other tools in the app commands area.</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latin typeface="Arial" charset="0"/>
                <a:ea typeface="ＭＳ Ｐゴシック"/>
                <a:cs typeface="ＭＳ Ｐゴシック"/>
              </a:rPr>
              <a:t>If the Microsoft Edge button is not on your taskbar, you can open Internet Explorer from the Start screen and navigate to the page. Then, in the app commands, click Page tools, and View on the desktop.</a:t>
            </a:r>
          </a:p>
          <a:p>
            <a:pPr eaLnBrk="1" hangingPunct="1">
              <a:spcBef>
                <a:spcPct val="0"/>
              </a:spcBef>
            </a:pP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4</a:t>
            </a:fld>
            <a:endParaRPr lang="en-US" dirty="0">
              <a:solidFill>
                <a:prstClr val="black"/>
              </a:solidFill>
            </a:endParaRPr>
          </a:p>
        </p:txBody>
      </p:sp>
    </p:spTree>
    <p:extLst>
      <p:ext uri="{BB962C8B-B14F-4D97-AF65-F5344CB8AC3E}">
        <p14:creationId xmlns:p14="http://schemas.microsoft.com/office/powerpoint/2010/main" val="110665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a:solidFill>
                  <a:schemeClr val="tx1"/>
                </a:solidFill>
                <a:latin typeface="+mn-lt"/>
                <a:ea typeface="+mn-ea"/>
                <a:cs typeface="+mn-cs"/>
              </a:rPr>
              <a:t>Some sites use scripts and active content to download </a:t>
            </a:r>
            <a:r>
              <a:rPr lang="en-US" sz="1200" b="1" i="1" u="none" strike="noStrike" kern="1200" baseline="0" dirty="0">
                <a:solidFill>
                  <a:schemeClr val="tx1"/>
                </a:solidFill>
                <a:latin typeface="+mn-lt"/>
                <a:ea typeface="+mn-ea"/>
                <a:cs typeface="+mn-cs"/>
              </a:rPr>
              <a:t>malware</a:t>
            </a:r>
            <a:r>
              <a:rPr lang="en-US" sz="1200" b="0" i="0" u="none" strike="noStrike" kern="1200" baseline="0" dirty="0">
                <a:solidFill>
                  <a:schemeClr val="tx1"/>
                </a:solidFill>
                <a:latin typeface="+mn-lt"/>
                <a:ea typeface="+mn-ea"/>
                <a:cs typeface="+mn-cs"/>
              </a:rPr>
              <a:t>. Malware is a type of program that is designed to harm your computer, control your computer, or discover private information.</a:t>
            </a:r>
          </a:p>
          <a:p>
            <a:r>
              <a:rPr lang="en-US" sz="1200" b="1" i="1" u="none" strike="noStrike" kern="1200" baseline="0" dirty="0">
                <a:solidFill>
                  <a:schemeClr val="tx1"/>
                </a:solidFill>
                <a:latin typeface="+mn-lt"/>
                <a:ea typeface="+mn-ea"/>
                <a:cs typeface="+mn-cs"/>
              </a:rPr>
              <a:t>Scripts</a:t>
            </a:r>
            <a:r>
              <a:rPr lang="en-US" sz="1200" b="0" i="0" u="none" strike="noStrike" kern="1200" baseline="0" dirty="0">
                <a:solidFill>
                  <a:schemeClr val="tx1"/>
                </a:solidFill>
                <a:latin typeface="+mn-lt"/>
                <a:ea typeface="+mn-ea"/>
                <a:cs typeface="+mn-cs"/>
              </a:rPr>
              <a:t> and </a:t>
            </a:r>
            <a:r>
              <a:rPr lang="en-US" sz="1200" b="1" i="1" u="none" strike="noStrike" kern="1200" baseline="0" dirty="0">
                <a:solidFill>
                  <a:schemeClr val="tx1"/>
                </a:solidFill>
                <a:latin typeface="+mn-lt"/>
                <a:ea typeface="+mn-ea"/>
                <a:cs typeface="+mn-cs"/>
              </a:rPr>
              <a:t>active content</a:t>
            </a:r>
            <a:r>
              <a:rPr lang="en-US" sz="1200" b="0" i="0" u="none" strike="noStrike" kern="1200" baseline="0" dirty="0">
                <a:solidFill>
                  <a:schemeClr val="tx1"/>
                </a:solidFill>
                <a:latin typeface="+mn-lt"/>
                <a:ea typeface="+mn-ea"/>
                <a:cs typeface="+mn-cs"/>
              </a:rPr>
              <a:t> are programs downloaded with a web page that provide additional functionality, such as dynamic content.</a:t>
            </a:r>
          </a:p>
          <a:p>
            <a:r>
              <a:rPr lang="en-US" sz="1200" b="0" i="0" u="none" strike="noStrike" kern="1200" baseline="0" dirty="0">
                <a:solidFill>
                  <a:schemeClr val="tx1"/>
                </a:solidFill>
                <a:latin typeface="+mn-lt"/>
                <a:ea typeface="+mn-ea"/>
                <a:cs typeface="+mn-cs"/>
              </a:rPr>
              <a:t>Websites can be assigned to the Internet zone, the Trusted sites zone, the Restricted sites zone, or the Protected Mode zone.</a:t>
            </a:r>
            <a:endParaRPr lang="en-US" b="1" i="1" dirty="0">
              <a:latin typeface="Arial" charset="0"/>
              <a:ea typeface="ＭＳ Ｐゴシック"/>
              <a:cs typeface="ＭＳ Ｐゴシック"/>
            </a:endParaRPr>
          </a:p>
        </p:txBody>
      </p:sp>
      <p:sp>
        <p:nvSpPr>
          <p:cNvPr id="10649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650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808F74-13BA-4FC3-8E36-399E7B0EFF28}" type="slidenum">
              <a:rPr lang="en-US"/>
              <a:pPr fontAlgn="base">
                <a:spcBef>
                  <a:spcPct val="0"/>
                </a:spcBef>
                <a:spcAft>
                  <a:spcPct val="0"/>
                </a:spcAft>
                <a:defRPr/>
              </a:pPr>
              <a:t>40</a:t>
            </a:fld>
            <a:endParaRPr lang="en-US" dirty="0"/>
          </a:p>
        </p:txBody>
      </p:sp>
    </p:spTree>
    <p:extLst>
      <p:ext uri="{BB962C8B-B14F-4D97-AF65-F5344CB8AC3E}">
        <p14:creationId xmlns:p14="http://schemas.microsoft.com/office/powerpoint/2010/main" val="1431130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fontAlgn="auto">
              <a:spcAft>
                <a:spcPts val="1200"/>
              </a:spcAft>
              <a:defRPr/>
            </a:pPr>
            <a:r>
              <a:rPr lang="en-US" sz="1200" b="0" dirty="0"/>
              <a:t>Microsoft Edge can be used to organize websites that are visited on a regular basis.</a:t>
            </a:r>
          </a:p>
          <a:p>
            <a:pPr fontAlgn="auto">
              <a:spcAft>
                <a:spcPts val="1200"/>
              </a:spcAft>
              <a:defRPr/>
            </a:pPr>
            <a:r>
              <a:rPr lang="en-US" sz="1200" b="0" dirty="0"/>
              <a:t>Web pages can be printed and saved.</a:t>
            </a:r>
          </a:p>
          <a:p>
            <a:pPr fontAlgn="auto">
              <a:spcAft>
                <a:spcPts val="1200"/>
              </a:spcAft>
              <a:defRPr/>
            </a:pPr>
            <a:r>
              <a:rPr lang="en-US" sz="1200" b="0" dirty="0"/>
              <a:t>You can view and delete your browsing history.</a:t>
            </a:r>
          </a:p>
          <a:p>
            <a:pPr fontAlgn="auto">
              <a:spcAft>
                <a:spcPts val="1200"/>
              </a:spcAft>
              <a:defRPr/>
            </a:pPr>
            <a:r>
              <a:rPr lang="en-US" sz="1200" b="0" dirty="0"/>
              <a:t>InPrivate Browsing helps protect your online privacy while surfing the Web.</a:t>
            </a:r>
          </a:p>
          <a:p>
            <a:pPr eaLnBrk="1" hangingPunct="1">
              <a:spcBef>
                <a:spcPct val="0"/>
              </a:spcBef>
            </a:pPr>
            <a:endParaRPr lang="en-US" b="0" dirty="0"/>
          </a:p>
        </p:txBody>
      </p:sp>
      <p:sp>
        <p:nvSpPr>
          <p:cNvPr id="1085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CF218D-8ABC-4D80-BFEA-4E7DCEA55E31}" type="slidenum">
              <a:rPr lang="en-US"/>
              <a:pPr fontAlgn="base">
                <a:spcBef>
                  <a:spcPct val="0"/>
                </a:spcBef>
                <a:spcAft>
                  <a:spcPct val="0"/>
                </a:spcAft>
                <a:defRPr/>
              </a:pPr>
              <a:t>41</a:t>
            </a:fld>
            <a:endParaRPr lang="en-US" dirty="0"/>
          </a:p>
        </p:txBody>
      </p:sp>
    </p:spTree>
    <p:extLst>
      <p:ext uri="{BB962C8B-B14F-4D97-AF65-F5344CB8AC3E}">
        <p14:creationId xmlns:p14="http://schemas.microsoft.com/office/powerpoint/2010/main" val="3736365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As you complete this chapter on Browsing the Internet, be sure you ask questions. You want to understand the concepts so that you can continue to build on them in future chapters.</a:t>
            </a:r>
          </a:p>
        </p:txBody>
      </p:sp>
      <p:sp>
        <p:nvSpPr>
          <p:cNvPr id="1105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06697E-1F50-46F0-BF15-D7E28D8FEB8C}" type="slidenum">
              <a:rPr lang="en-US"/>
              <a:pPr fontAlgn="base">
                <a:spcBef>
                  <a:spcPct val="0"/>
                </a:spcBef>
                <a:spcAft>
                  <a:spcPct val="0"/>
                </a:spcAft>
                <a:defRPr/>
              </a:pPr>
              <a:t>42</a:t>
            </a:fld>
            <a:endParaRPr lang="en-US" dirty="0"/>
          </a:p>
        </p:txBody>
      </p:sp>
    </p:spTree>
    <p:extLst>
      <p:ext uri="{BB962C8B-B14F-4D97-AF65-F5344CB8AC3E}">
        <p14:creationId xmlns:p14="http://schemas.microsoft.com/office/powerpoint/2010/main" val="4021476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1126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3C6316-DD3B-488C-B3D2-57A90569245B}" type="slidenum">
              <a:rPr lang="en-US"/>
              <a:pPr fontAlgn="base">
                <a:spcBef>
                  <a:spcPct val="0"/>
                </a:spcBef>
                <a:spcAft>
                  <a:spcPct val="0"/>
                </a:spcAft>
                <a:defRPr/>
              </a:pPr>
              <a:t>43</a:t>
            </a:fld>
            <a:endParaRPr lang="en-US" dirty="0"/>
          </a:p>
        </p:txBody>
      </p:sp>
    </p:spTree>
    <p:extLst>
      <p:ext uri="{BB962C8B-B14F-4D97-AF65-F5344CB8AC3E}">
        <p14:creationId xmlns:p14="http://schemas.microsoft.com/office/powerpoint/2010/main" val="333548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When you start Microsoft Edge, the page that displays is called the </a:t>
            </a:r>
            <a:r>
              <a:rPr lang="en-US" b="1" i="1" dirty="0">
                <a:latin typeface="Arial" charset="0"/>
                <a:ea typeface="ＭＳ Ｐゴシック"/>
                <a:cs typeface="ＭＳ Ｐゴシック"/>
              </a:rPr>
              <a:t>default home page</a:t>
            </a:r>
            <a:r>
              <a:rPr lang="en-US" dirty="0">
                <a:latin typeface="Arial" charset="0"/>
                <a:ea typeface="ＭＳ Ｐゴシック"/>
                <a:cs typeface="ＭＳ Ｐゴシック"/>
              </a:rPr>
              <a:t>.</a:t>
            </a:r>
          </a:p>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URL</a:t>
            </a:r>
            <a:r>
              <a:rPr lang="en-US" dirty="0">
                <a:latin typeface="Arial" charset="0"/>
                <a:ea typeface="ＭＳ Ｐゴシック"/>
                <a:cs typeface="ＭＳ Ｐゴシック"/>
              </a:rPr>
              <a:t> is a unique address of a page on the Internet and an acronym for </a:t>
            </a:r>
            <a:r>
              <a:rPr lang="en-US" b="1" i="1" dirty="0">
                <a:latin typeface="Arial" charset="0"/>
                <a:ea typeface="ＭＳ Ｐゴシック"/>
                <a:cs typeface="ＭＳ Ｐゴシック"/>
              </a:rPr>
              <a:t>Uniform Resource Locator</a:t>
            </a:r>
            <a:r>
              <a:rPr lang="en-US" dirty="0">
                <a:latin typeface="Arial" charset="0"/>
                <a:ea typeface="ＭＳ Ｐゴシック"/>
                <a:cs typeface="ＭＳ Ｐゴシック"/>
              </a:rPr>
              <a:t>.</a:t>
            </a:r>
          </a:p>
          <a:p>
            <a:pPr eaLnBrk="1" hangingPunct="1">
              <a:spcBef>
                <a:spcPct val="0"/>
              </a:spcBef>
            </a:pPr>
            <a:r>
              <a:rPr lang="en-US" dirty="0">
                <a:latin typeface="Arial" charset="0"/>
                <a:ea typeface="ＭＳ Ｐゴシック"/>
                <a:cs typeface="ＭＳ Ｐゴシック"/>
              </a:rPr>
              <a:t>When you type in the address bar, the address bar Autocomplete list displays a list of recently visited websites. You can navigate to these sites by clicking them. Here, URLs from </a:t>
            </a:r>
            <a:r>
              <a:rPr lang="en-US" i="1" dirty="0">
                <a:latin typeface="Arial" charset="0"/>
                <a:ea typeface="ＭＳ Ｐゴシック"/>
                <a:cs typeface="ＭＳ Ｐゴシック"/>
              </a:rPr>
              <a:t>http://nps.gov</a:t>
            </a:r>
            <a:r>
              <a:rPr lang="en-US" dirty="0">
                <a:latin typeface="Arial" charset="0"/>
                <a:ea typeface="ＭＳ Ｐゴシック"/>
                <a:cs typeface="ＭＳ Ｐゴシック"/>
              </a:rPr>
              <a:t> and </a:t>
            </a:r>
            <a:r>
              <a:rPr lang="en-US" i="1" dirty="0">
                <a:latin typeface="Arial" charset="0"/>
                <a:ea typeface="ＭＳ Ｐゴシック"/>
                <a:cs typeface="ＭＳ Ｐゴシック"/>
              </a:rPr>
              <a:t>http://npr.org</a:t>
            </a:r>
            <a:r>
              <a:rPr lang="en-US" dirty="0">
                <a:latin typeface="Arial" charset="0"/>
                <a:ea typeface="ＭＳ Ｐゴシック"/>
                <a:cs typeface="ＭＳ Ｐゴシック"/>
              </a:rPr>
              <a:t> have been visited. Your list will be different.</a:t>
            </a:r>
          </a:p>
          <a:p>
            <a:pPr eaLnBrk="1" hangingPunct="1">
              <a:spcBef>
                <a:spcPct val="0"/>
              </a:spcBef>
            </a:pPr>
            <a:r>
              <a:rPr lang="en-US" dirty="0">
                <a:latin typeface="Arial" charset="0"/>
                <a:ea typeface="ＭＳ Ｐゴシック"/>
                <a:cs typeface="ＭＳ Ｐゴシック"/>
              </a:rPr>
              <a:t>The text </a:t>
            </a:r>
            <a:r>
              <a:rPr lang="en-US" i="1" dirty="0">
                <a:latin typeface="Arial" charset="0"/>
                <a:ea typeface="ＭＳ Ｐゴシック"/>
                <a:cs typeface="ＭＳ Ｐゴシック"/>
              </a:rPr>
              <a:t>usa.gov</a:t>
            </a:r>
            <a:r>
              <a:rPr lang="en-US" dirty="0">
                <a:latin typeface="Arial" charset="0"/>
                <a:ea typeface="ＭＳ Ｐゴシック"/>
                <a:cs typeface="ＭＳ Ｐゴシック"/>
              </a:rPr>
              <a:t> is a </a:t>
            </a:r>
            <a:r>
              <a:rPr lang="en-US" b="1" i="1" dirty="0">
                <a:latin typeface="Arial" charset="0"/>
                <a:ea typeface="ＭＳ Ｐゴシック"/>
                <a:cs typeface="ＭＳ Ｐゴシック"/>
              </a:rPr>
              <a:t>domain name</a:t>
            </a:r>
            <a:r>
              <a:rPr lang="en-US" b="0" i="0" dirty="0">
                <a:latin typeface="Arial" charset="0"/>
                <a:ea typeface="ＭＳ Ｐゴシック"/>
                <a:cs typeface="ＭＳ Ｐゴシック"/>
              </a:rPr>
              <a:t>,</a:t>
            </a:r>
            <a:r>
              <a:rPr lang="en-US" dirty="0">
                <a:latin typeface="Arial" charset="0"/>
                <a:ea typeface="ＭＳ Ｐゴシック"/>
                <a:cs typeface="ＭＳ Ｐゴシック"/>
              </a:rPr>
              <a:t> which is a unique name assigned to a website on the World Wide Web. The text </a:t>
            </a:r>
            <a:r>
              <a:rPr lang="en-US" i="1" dirty="0">
                <a:latin typeface="Arial" charset="0"/>
                <a:ea typeface="ＭＳ Ｐゴシック"/>
                <a:cs typeface="ＭＳ Ｐゴシック"/>
              </a:rPr>
              <a:t>http://</a:t>
            </a:r>
            <a:r>
              <a:rPr lang="en-US" dirty="0">
                <a:latin typeface="Arial" charset="0"/>
                <a:ea typeface="ＭＳ Ｐゴシック"/>
                <a:cs typeface="ＭＳ Ｐゴシック"/>
              </a:rPr>
              <a:t> will be inserted automatically before the domain name after you navigate to the page.</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5</a:t>
            </a:fld>
            <a:endParaRPr lang="en-US" dirty="0">
              <a:solidFill>
                <a:prstClr val="black"/>
              </a:solidFill>
            </a:endParaRPr>
          </a:p>
        </p:txBody>
      </p:sp>
    </p:spTree>
    <p:extLst>
      <p:ext uri="{BB962C8B-B14F-4D97-AF65-F5344CB8AC3E}">
        <p14:creationId xmlns:p14="http://schemas.microsoft.com/office/powerpoint/2010/main" val="282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Because the web is dynamic, the page on your computer may be different than the version shown in the figure. Here, the page displays </a:t>
            </a:r>
            <a:r>
              <a:rPr lang="en-US" b="1" i="1" dirty="0">
                <a:latin typeface="Arial" charset="0"/>
                <a:ea typeface="ＭＳ Ｐゴシック"/>
                <a:cs typeface="ＭＳ Ｐゴシック"/>
              </a:rPr>
              <a:t>hyperlinks</a:t>
            </a:r>
            <a:r>
              <a:rPr lang="en-US" dirty="0">
                <a:latin typeface="Arial" charset="0"/>
                <a:ea typeface="ＭＳ Ｐゴシック"/>
                <a:cs typeface="ＭＳ Ｐゴシック"/>
              </a:rPr>
              <a:t>—any text or pictures that can be clicked to move to a new page or location.</a:t>
            </a:r>
          </a:p>
          <a:p>
            <a:pPr eaLnBrk="1" hangingPunct="1">
              <a:spcBef>
                <a:spcPct val="0"/>
              </a:spcBef>
            </a:pPr>
            <a:r>
              <a:rPr lang="en-US" dirty="0">
                <a:latin typeface="Arial" charset="0"/>
                <a:ea typeface="ＭＳ Ｐゴシック"/>
                <a:cs typeface="ＭＳ Ｐゴシック"/>
              </a:rPr>
              <a:t>Most web pages have a </a:t>
            </a:r>
            <a:r>
              <a:rPr lang="en-US" b="1" i="1" dirty="0">
                <a:latin typeface="Arial" charset="0"/>
                <a:ea typeface="ＭＳ Ｐゴシック"/>
                <a:cs typeface="ＭＳ Ｐゴシック"/>
              </a:rPr>
              <a:t>navigation bar</a:t>
            </a:r>
            <a:r>
              <a:rPr lang="en-US" dirty="0">
                <a:latin typeface="Arial" charset="0"/>
                <a:ea typeface="ＭＳ Ｐゴシック"/>
                <a:cs typeface="ＭＳ Ｐゴシック"/>
              </a:rPr>
              <a:t> with hyperlinks to the main pages of the site. Here, the page has a horizontal navigation bar that spans across the page.</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6</a:t>
            </a:fld>
            <a:endParaRPr lang="en-US" dirty="0">
              <a:solidFill>
                <a:prstClr val="black"/>
              </a:solidFill>
            </a:endParaRPr>
          </a:p>
        </p:txBody>
      </p:sp>
    </p:spTree>
    <p:extLst>
      <p:ext uri="{BB962C8B-B14F-4D97-AF65-F5344CB8AC3E}">
        <p14:creationId xmlns:p14="http://schemas.microsoft.com/office/powerpoint/2010/main" val="351177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navigation area</a:t>
            </a:r>
            <a:r>
              <a:rPr lang="en-US" baseline="0" dirty="0">
                <a:latin typeface="Arial" charset="0"/>
                <a:ea typeface="ＭＳ Ｐゴシック"/>
                <a:cs typeface="ＭＳ Ｐゴシック"/>
              </a:rPr>
              <a:t> of Microsoft Edge</a:t>
            </a:r>
            <a:r>
              <a:rPr lang="en-US" dirty="0">
                <a:latin typeface="Arial" charset="0"/>
                <a:ea typeface="ＭＳ Ｐゴシック"/>
                <a:cs typeface="ＭＳ Ｐゴシック"/>
              </a:rPr>
              <a:t> has </a:t>
            </a:r>
            <a:r>
              <a:rPr lang="en-US" i="1" dirty="0">
                <a:latin typeface="Arial" charset="0"/>
                <a:ea typeface="ＭＳ Ｐゴシック"/>
                <a:cs typeface="ＭＳ Ｐゴシック"/>
              </a:rPr>
              <a:t>Back</a:t>
            </a:r>
            <a:r>
              <a:rPr lang="en-US" dirty="0">
                <a:latin typeface="Arial" charset="0"/>
                <a:ea typeface="ＭＳ Ｐゴシック"/>
                <a:cs typeface="ＭＳ Ｐゴシック"/>
              </a:rPr>
              <a:t> and </a:t>
            </a:r>
            <a:r>
              <a:rPr lang="en-US" i="1" dirty="0">
                <a:latin typeface="Arial" charset="0"/>
                <a:ea typeface="ＭＳ Ｐゴシック"/>
                <a:cs typeface="ＭＳ Ｐゴシック"/>
              </a:rPr>
              <a:t>Forward</a:t>
            </a:r>
            <a:r>
              <a:rPr lang="en-US" dirty="0">
                <a:latin typeface="Arial" charset="0"/>
                <a:ea typeface="ＭＳ Ｐゴシック"/>
                <a:cs typeface="ＭＳ Ｐゴシック"/>
              </a:rPr>
              <a:t> buttons to move backward or forward through your recently browsed pages. </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7</a:t>
            </a:fld>
            <a:endParaRPr lang="en-US" dirty="0">
              <a:solidFill>
                <a:prstClr val="black"/>
              </a:solidFill>
            </a:endParaRPr>
          </a:p>
        </p:txBody>
      </p:sp>
    </p:spTree>
    <p:extLst>
      <p:ext uri="{BB962C8B-B14F-4D97-AF65-F5344CB8AC3E}">
        <p14:creationId xmlns:p14="http://schemas.microsoft.com/office/powerpoint/2010/main" val="219659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You can open Microsoft</a:t>
            </a:r>
            <a:r>
              <a:rPr lang="en-US" baseline="0" dirty="0">
                <a:latin typeface="Arial" charset="0"/>
                <a:ea typeface="ＭＳ Ｐゴシック"/>
                <a:cs typeface="ＭＳ Ｐゴシック"/>
              </a:rPr>
              <a:t> Edge from an app on the Start menu. </a:t>
            </a:r>
          </a:p>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favorite</a:t>
            </a:r>
            <a:r>
              <a:rPr lang="en-US" dirty="0">
                <a:latin typeface="Arial" charset="0"/>
                <a:ea typeface="ＭＳ Ｐゴシック"/>
                <a:cs typeface="ＭＳ Ｐゴシック"/>
              </a:rPr>
              <a:t> is a stored web address that can be clicked to navigate to that page quickly.</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8</a:t>
            </a:fld>
            <a:endParaRPr lang="en-US" dirty="0">
              <a:solidFill>
                <a:prstClr val="black"/>
              </a:solidFill>
            </a:endParaRPr>
          </a:p>
        </p:txBody>
      </p:sp>
    </p:spTree>
    <p:extLst>
      <p:ext uri="{BB962C8B-B14F-4D97-AF65-F5344CB8AC3E}">
        <p14:creationId xmlns:p14="http://schemas.microsoft.com/office/powerpoint/2010/main" val="1698920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 </a:t>
            </a:r>
            <a:r>
              <a:rPr lang="en-US" b="1" i="1" dirty="0">
                <a:latin typeface="Arial" charset="0"/>
                <a:ea typeface="ＭＳ Ｐゴシック"/>
                <a:cs typeface="ＭＳ Ｐゴシック"/>
              </a:rPr>
              <a:t>website</a:t>
            </a:r>
            <a:r>
              <a:rPr lang="en-US" b="0" i="0" dirty="0">
                <a:latin typeface="Arial" charset="0"/>
                <a:ea typeface="ＭＳ Ｐゴシック"/>
                <a:cs typeface="ＭＳ Ｐゴシック"/>
              </a:rPr>
              <a:t> is a collection of connected pages located at a single domain name.</a:t>
            </a:r>
            <a:r>
              <a:rPr lang="en-US" b="0" i="0" baseline="0" dirty="0">
                <a:latin typeface="Arial" charset="0"/>
                <a:ea typeface="ＭＳ Ｐゴシック"/>
                <a:cs typeface="ＭＳ Ｐゴシック"/>
              </a:rPr>
              <a:t> Large websites can consist of thousands of individual pages.  </a:t>
            </a:r>
            <a:endParaRPr lang="en-US" dirty="0">
              <a:latin typeface="Arial" charset="0"/>
              <a:ea typeface="ＭＳ Ｐゴシック"/>
              <a:cs typeface="ＭＳ Ｐゴシック"/>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solidFill>
                  <a:prstClr val="black"/>
                </a:solidFill>
              </a:rPr>
              <a:pPr fontAlgn="base">
                <a:spcBef>
                  <a:spcPct val="0"/>
                </a:spcBef>
                <a:spcAft>
                  <a:spcPct val="0"/>
                </a:spcAft>
              </a:pPr>
              <a:t>9</a:t>
            </a:fld>
            <a:endParaRPr lang="en-US" dirty="0">
              <a:solidFill>
                <a:prstClr val="black"/>
              </a:solidFill>
            </a:endParaRPr>
          </a:p>
        </p:txBody>
      </p:sp>
    </p:spTree>
    <p:extLst>
      <p:ext uri="{BB962C8B-B14F-4D97-AF65-F5344CB8AC3E}">
        <p14:creationId xmlns:p14="http://schemas.microsoft.com/office/powerpoint/2010/main" val="214817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3461A81E-C8A0-463C-83A0-2D53AF9B786A}"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30E567-457C-4E9E-BD84-6B482530984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01372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DBEA92-57CC-4E01-80E2-DF26E78F2FA1}"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42F38C9-EDBC-4464-8E8C-799836A545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7597553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863A2E-9141-4BF0-887E-06E50227DDE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F7E1EEE2-C7F9-46B6-B1AB-CA443165BA0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1807410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3461A81E-C8A0-463C-83A0-2D53AF9B786A}"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30E567-457C-4E9E-BD84-6B482530984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59324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7C6E13-EAE0-49F2-9CEB-C5A8201231D3}"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59259F-8D4A-4EDA-8353-77CFA557FE4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4761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E49E41-130A-4784-88C1-4EC27BFEA9D4}"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0F3075-9A4B-44FD-AF03-2AFFDE29AE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301535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D6ED684-950C-4AB9-89CB-B346F8806CE9}"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30653B9B-9302-4353-A6AF-54A3A56DD88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38204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0055858-6A29-4616-AF7B-43FD2B90332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2EA9115-C2C5-4EDC-81D0-315B1DC236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1606746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DE27C88A-5473-4813-96E8-909A717B625F}"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6" name="Slide Number Placeholder 4"/>
          <p:cNvSpPr>
            <a:spLocks noGrp="1"/>
          </p:cNvSpPr>
          <p:nvPr>
            <p:ph type="sldNum" sz="quarter" idx="12"/>
          </p:nvPr>
        </p:nvSpPr>
        <p:spPr/>
        <p:txBody>
          <a:bodyPr/>
          <a:lstStyle>
            <a:lvl1pPr>
              <a:defRPr/>
            </a:lvl1pPr>
          </a:lstStyle>
          <a:p>
            <a:pPr>
              <a:defRPr/>
            </a:pPr>
            <a:fld id="{21886575-250C-489A-B517-8F7E013F1CA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79687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F2E4BE-CFB1-441B-A329-61D1D0520485}"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EF8E662-FF67-48A7-87C8-3C7C3BEEB0F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57909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1434B8-2E38-4CA5-B47D-FAC31514AFD7}"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691942B-17CE-4C07-9D6D-C449F047F02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3361729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7C6E13-EAE0-49F2-9CEB-C5A8201231D3}"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59259F-8D4A-4EDA-8353-77CFA557FE4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67911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B5206-2CF5-4F99-A794-385D3A475670}"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C3C59D5-C8B9-4D62-A1B5-5A6BAA6082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8446196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DBEA92-57CC-4E01-80E2-DF26E78F2FA1}"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42F38C9-EDBC-4464-8E8C-799836A545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776632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863A2E-9141-4BF0-887E-06E50227DDE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F7E1EEE2-C7F9-46B6-B1AB-CA443165BA0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181280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3461A81E-C8A0-463C-83A0-2D53AF9B786A}"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30E567-457C-4E9E-BD84-6B482530984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64629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7C6E13-EAE0-49F2-9CEB-C5A8201231D3}"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59259F-8D4A-4EDA-8353-77CFA557FE4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23010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E49E41-130A-4784-88C1-4EC27BFEA9D4}"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0F3075-9A4B-44FD-AF03-2AFFDE29AE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82408293"/>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D6ED684-950C-4AB9-89CB-B346F8806CE9}"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30653B9B-9302-4353-A6AF-54A3A56DD88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95106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0055858-6A29-4616-AF7B-43FD2B90332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2EA9115-C2C5-4EDC-81D0-315B1DC236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1925099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DE27C88A-5473-4813-96E8-909A717B625F}"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6" name="Slide Number Placeholder 4"/>
          <p:cNvSpPr>
            <a:spLocks noGrp="1"/>
          </p:cNvSpPr>
          <p:nvPr>
            <p:ph type="sldNum" sz="quarter" idx="12"/>
          </p:nvPr>
        </p:nvSpPr>
        <p:spPr/>
        <p:txBody>
          <a:bodyPr/>
          <a:lstStyle>
            <a:lvl1pPr>
              <a:defRPr/>
            </a:lvl1pPr>
          </a:lstStyle>
          <a:p>
            <a:pPr>
              <a:defRPr/>
            </a:pPr>
            <a:fld id="{21886575-250C-489A-B517-8F7E013F1CA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63459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F2E4BE-CFB1-441B-A329-61D1D0520485}"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EF8E662-FF67-48A7-87C8-3C7C3BEEB0F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299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E49E41-130A-4784-88C1-4EC27BFEA9D4}"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0F3075-9A4B-44FD-AF03-2AFFDE29AE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2392706"/>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1434B8-2E38-4CA5-B47D-FAC31514AFD7}"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691942B-17CE-4C07-9D6D-C449F047F02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67282542"/>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B5206-2CF5-4F99-A794-385D3A475670}"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C3C59D5-C8B9-4D62-A1B5-5A6BAA6082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31976290"/>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DBEA92-57CC-4E01-80E2-DF26E78F2FA1}"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42F38C9-EDBC-4464-8E8C-799836A545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03251844"/>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863A2E-9141-4BF0-887E-06E50227DDE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2017 Pearson Education, Inc.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F7E1EEE2-C7F9-46B6-B1AB-CA443165BA0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9390591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D6ED684-950C-4AB9-89CB-B346F8806CE9}"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30653B9B-9302-4353-A6AF-54A3A56DD88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4362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0055858-6A29-4616-AF7B-43FD2B90332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2EA9115-C2C5-4EDC-81D0-315B1DC236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2620688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DE27C88A-5473-4813-96E8-909A717B625F}"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6" name="Slide Number Placeholder 4"/>
          <p:cNvSpPr>
            <a:spLocks noGrp="1"/>
          </p:cNvSpPr>
          <p:nvPr>
            <p:ph type="sldNum" sz="quarter" idx="12"/>
          </p:nvPr>
        </p:nvSpPr>
        <p:spPr/>
        <p:txBody>
          <a:bodyPr/>
          <a:lstStyle>
            <a:lvl1pPr>
              <a:defRPr/>
            </a:lvl1pPr>
          </a:lstStyle>
          <a:p>
            <a:pPr>
              <a:defRPr/>
            </a:pPr>
            <a:fld id="{21886575-250C-489A-B517-8F7E013F1CA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6722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F2E4BE-CFB1-441B-A329-61D1D0520485}"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EF8E662-FF67-48A7-87C8-3C7C3BEEB0F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14844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1434B8-2E38-4CA5-B47D-FAC31514AFD7}"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691942B-17CE-4C07-9D6D-C449F047F02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0780501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B5206-2CF5-4F99-A794-385D3A475670}"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C3C59D5-C8B9-4D62-A1B5-5A6BAA6082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53511978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6E97D3A-5554-4339-90C8-2DDCE4E08BBB}"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solidFill>
                <a:prstClr val="black"/>
              </a:solidFill>
            </a:endParaRPr>
          </a:p>
          <a:p>
            <a:pPr>
              <a:defRPr/>
            </a:pPr>
            <a:r>
              <a:rPr lang="en-US" dirty="0">
                <a:solidFill>
                  <a:prstClr val="black"/>
                </a:solidFill>
              </a:rPr>
              <a:t>Copyright © 2011 Pearson Education, Inc. Publishing as Prentice Hall. </a:t>
            </a:r>
          </a:p>
          <a:p>
            <a:pPr>
              <a:defRPr/>
            </a:pPr>
            <a:endParaRPr lang="en-US" dirty="0">
              <a:solidFill>
                <a:prstClr val="black"/>
              </a:solidFill>
            </a:endParaRPr>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D973E8E1-5FED-4761-9BDC-543CA14396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4707935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6E97D3A-5554-4339-90C8-2DDCE4E08BBB}"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solidFill>
                <a:prstClr val="black"/>
              </a:solidFill>
            </a:endParaRPr>
          </a:p>
          <a:p>
            <a:pPr>
              <a:defRPr/>
            </a:pPr>
            <a:r>
              <a:rPr lang="en-US" dirty="0">
                <a:solidFill>
                  <a:prstClr val="black"/>
                </a:solidFill>
              </a:rPr>
              <a:t>Copyright © 2011 Pearson Education, Inc. Publishing as Prentice Hall. </a:t>
            </a:r>
          </a:p>
          <a:p>
            <a:pPr>
              <a:defRPr/>
            </a:pPr>
            <a:endParaRPr lang="en-US" dirty="0">
              <a:solidFill>
                <a:prstClr val="black"/>
              </a:solidFill>
            </a:endParaRPr>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D973E8E1-5FED-4761-9BDC-543CA14396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645770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6E97D3A-5554-4339-90C8-2DDCE4E08BBB}"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solidFill>
                <a:prstClr val="black"/>
              </a:solidFill>
            </a:endParaRPr>
          </a:p>
          <a:p>
            <a:pPr>
              <a:defRPr/>
            </a:pPr>
            <a:r>
              <a:rPr lang="en-US" dirty="0">
                <a:solidFill>
                  <a:prstClr val="black"/>
                </a:solidFill>
              </a:rPr>
              <a:t>Copyright © 2011 Pearson Education, Inc. Publishing as Prentice Hall. </a:t>
            </a:r>
          </a:p>
          <a:p>
            <a:pPr>
              <a:defRPr/>
            </a:pPr>
            <a:endParaRPr lang="en-US" dirty="0">
              <a:solidFill>
                <a:prstClr val="black"/>
              </a:solidFill>
            </a:endParaRPr>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D973E8E1-5FED-4761-9BDC-543CA14396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462388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fontAlgn="auto">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6" name="TextBox 5"/>
          <p:cNvSpPr txBox="1"/>
          <p:nvPr/>
        </p:nvSpPr>
        <p:spPr>
          <a:xfrm>
            <a:off x="4191000" y="2133600"/>
            <a:ext cx="4648200" cy="3016210"/>
          </a:xfrm>
          <a:prstGeom prst="rect">
            <a:avLst/>
          </a:prstGeom>
          <a:noFill/>
        </p:spPr>
        <p:txBody>
          <a:bodyPr>
            <a:spAutoFit/>
          </a:bodyPr>
          <a:lstStyle/>
          <a:p>
            <a:pPr lvl="0">
              <a:defRPr/>
            </a:pPr>
            <a:r>
              <a:rPr lang="en-US" sz="2400" b="1" dirty="0">
                <a:solidFill>
                  <a:prstClr val="black"/>
                </a:solidFill>
                <a:cs typeface="Arial" pitchFamily="34" charset="0"/>
              </a:rPr>
              <a:t>by </a:t>
            </a:r>
            <a:r>
              <a:rPr lang="en-US" sz="2400" b="1" dirty="0">
                <a:solidFill>
                  <a:prstClr val="black"/>
                </a:solidFill>
              </a:rPr>
              <a:t>Margo Chaney Adkins, Catherine Hain, Lisa Hawkins, and Stephanie </a:t>
            </a:r>
            <a:r>
              <a:rPr lang="en-US" sz="2400" b="1" dirty="0" err="1">
                <a:solidFill>
                  <a:prstClr val="black"/>
                </a:solidFill>
              </a:rPr>
              <a:t>Murre</a:t>
            </a:r>
            <a:r>
              <a:rPr lang="en-US" sz="2400" b="1">
                <a:solidFill>
                  <a:prstClr val="black"/>
                </a:solidFill>
              </a:rPr>
              <a:t> Wolf</a:t>
            </a:r>
          </a:p>
          <a:p>
            <a:pPr>
              <a:defRPr/>
            </a:pPr>
            <a:endParaRPr lang="en-US" sz="2800" b="1" dirty="0">
              <a:solidFill>
                <a:prstClr val="black"/>
              </a:solidFill>
              <a:cs typeface="Arial" pitchFamily="34" charset="0"/>
            </a:endParaRPr>
          </a:p>
          <a:p>
            <a:pPr>
              <a:defRPr/>
            </a:pPr>
            <a:endParaRPr lang="en-US" b="1" dirty="0">
              <a:solidFill>
                <a:prstClr val="black"/>
              </a:solidFill>
              <a:latin typeface="Arial" pitchFamily="34" charset="0"/>
              <a:cs typeface="Arial" pitchFamily="34" charset="0"/>
            </a:endParaRPr>
          </a:p>
          <a:p>
            <a:pPr>
              <a:defRPr/>
            </a:pPr>
            <a:r>
              <a:rPr lang="en-US" sz="3600" b="1" dirty="0">
                <a:solidFill>
                  <a:prstClr val="black"/>
                </a:solidFill>
                <a:latin typeface="Garamond" pitchFamily="18" charset="0"/>
                <a:cs typeface="Arial" pitchFamily="34" charset="0"/>
              </a:rPr>
              <a:t>Chapter 3</a:t>
            </a:r>
          </a:p>
          <a:p>
            <a:pPr>
              <a:defRPr/>
            </a:pPr>
            <a:r>
              <a:rPr lang="en-US" sz="3600" b="1" dirty="0">
                <a:solidFill>
                  <a:prstClr val="black"/>
                </a:solidFill>
                <a:latin typeface="Garamond" pitchFamily="18" charset="0"/>
                <a:cs typeface="Arial" pitchFamily="34" charset="0"/>
              </a:rPr>
              <a:t>Browse the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51321"/>
            <a:ext cx="3955656" cy="3200400"/>
          </a:xfrm>
          <a:prstGeom prst="rect">
            <a:avLst/>
          </a:prstGeom>
        </p:spPr>
      </p:pic>
    </p:spTree>
    <p:extLst>
      <p:ext uri="{BB962C8B-B14F-4D97-AF65-F5344CB8AC3E}">
        <p14:creationId xmlns:p14="http://schemas.microsoft.com/office/powerpoint/2010/main" val="3045834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4000" dirty="0">
                <a:ea typeface="ＭＳ Ｐゴシック"/>
                <a:cs typeface="ＭＳ Ｐゴシック"/>
              </a:rPr>
              <a:t>Skill 2: </a:t>
            </a:r>
            <a:r>
              <a:rPr lang="en-US" sz="4000" dirty="0"/>
              <a:t>Browse from the Start Menu</a:t>
            </a:r>
            <a:br>
              <a:rPr lang="en-US" sz="4000" dirty="0"/>
            </a:br>
            <a:r>
              <a:rPr lang="en-US" sz="4000" dirty="0"/>
              <a:t>and Add Favorites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10</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14" y="1981200"/>
            <a:ext cx="6517372" cy="3675888"/>
          </a:xfrm>
          <a:prstGeom prst="rect">
            <a:avLst/>
          </a:prstGeom>
        </p:spPr>
      </p:pic>
    </p:spTree>
    <p:extLst>
      <p:ext uri="{BB962C8B-B14F-4D97-AF65-F5344CB8AC3E}">
        <p14:creationId xmlns:p14="http://schemas.microsoft.com/office/powerpoint/2010/main" val="1718307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4000" dirty="0">
                <a:ea typeface="ＭＳ Ｐゴシック"/>
                <a:cs typeface="ＭＳ Ｐゴシック"/>
              </a:rPr>
              <a:t>Skill 3: </a:t>
            </a:r>
            <a:r>
              <a:rPr lang="en-US" sz="4000" dirty="0"/>
              <a:t>Navigate and Search Websites</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11</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985" y="1676400"/>
            <a:ext cx="5750030" cy="3977640"/>
          </a:xfrm>
          <a:prstGeom prst="rect">
            <a:avLst/>
          </a:prstGeom>
        </p:spPr>
      </p:pic>
    </p:spTree>
    <p:extLst>
      <p:ext uri="{BB962C8B-B14F-4D97-AF65-F5344CB8AC3E}">
        <p14:creationId xmlns:p14="http://schemas.microsoft.com/office/powerpoint/2010/main" val="30401773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3200" dirty="0">
                <a:ea typeface="ＭＳ Ｐゴシック"/>
                <a:cs typeface="ＭＳ Ｐゴシック"/>
              </a:rPr>
              <a:t>Skill 3: </a:t>
            </a:r>
            <a:r>
              <a:rPr lang="en-US" sz="3200" dirty="0"/>
              <a:t>Navigate and Search Websites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12</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391" y="1600200"/>
            <a:ext cx="5801217" cy="3977640"/>
          </a:xfrm>
          <a:prstGeom prst="rect">
            <a:avLst/>
          </a:prstGeom>
        </p:spPr>
      </p:pic>
    </p:spTree>
    <p:extLst>
      <p:ext uri="{BB962C8B-B14F-4D97-AF65-F5344CB8AC3E}">
        <p14:creationId xmlns:p14="http://schemas.microsoft.com/office/powerpoint/2010/main" val="304640154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3200" dirty="0">
                <a:ea typeface="ＭＳ Ｐゴシック"/>
                <a:cs typeface="ＭＳ Ｐゴシック"/>
              </a:rPr>
              <a:t>Skill 3: </a:t>
            </a:r>
            <a:r>
              <a:rPr lang="en-US" sz="3200" dirty="0"/>
              <a:t>Navigate and Search Websites (cont.)</a:t>
            </a:r>
          </a:p>
        </p:txBody>
      </p:sp>
      <p:sp>
        <p:nvSpPr>
          <p:cNvPr id="4" name="Footer Placeholder 3"/>
          <p:cNvSpPr>
            <a:spLocks noGrp="1"/>
          </p:cNvSpPr>
          <p:nvPr>
            <p:ph type="ftr" sz="quarter" idx="11"/>
          </p:nvPr>
        </p:nvSpPr>
        <p:spPr>
          <a:xfrm>
            <a:off x="4191000" y="646698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13</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37" y="1676400"/>
            <a:ext cx="6234526" cy="4078224"/>
          </a:xfrm>
          <a:prstGeom prst="rect">
            <a:avLst/>
          </a:prstGeom>
        </p:spPr>
      </p:pic>
    </p:spTree>
    <p:extLst>
      <p:ext uri="{BB962C8B-B14F-4D97-AF65-F5344CB8AC3E}">
        <p14:creationId xmlns:p14="http://schemas.microsoft.com/office/powerpoint/2010/main" val="5655237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3200" dirty="0">
                <a:ea typeface="ＭＳ Ｐゴシック"/>
                <a:cs typeface="ＭＳ Ｐゴシック"/>
              </a:rPr>
              <a:t>Skill 3: </a:t>
            </a:r>
            <a:r>
              <a:rPr lang="en-US" sz="3200" dirty="0"/>
              <a:t>Navigate and Search Websites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14</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641" y="1600200"/>
            <a:ext cx="6650718" cy="4187952"/>
          </a:xfrm>
          <a:prstGeom prst="rect">
            <a:avLst/>
          </a:prstGeom>
        </p:spPr>
      </p:pic>
    </p:spTree>
    <p:extLst>
      <p:ext uri="{BB962C8B-B14F-4D97-AF65-F5344CB8AC3E}">
        <p14:creationId xmlns:p14="http://schemas.microsoft.com/office/powerpoint/2010/main" val="269869247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3200" dirty="0">
                <a:ea typeface="ＭＳ Ｐゴシック"/>
                <a:cs typeface="ＭＳ Ｐゴシック"/>
              </a:rPr>
              <a:t>Skill 4: </a:t>
            </a:r>
            <a:r>
              <a:rPr lang="en-US" sz="3200" dirty="0"/>
              <a:t>Use Accelerators and Search Providers</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15</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67" y="1524000"/>
            <a:ext cx="7425265" cy="4187952"/>
          </a:xfrm>
          <a:prstGeom prst="rect">
            <a:avLst/>
          </a:prstGeom>
        </p:spPr>
      </p:pic>
    </p:spTree>
    <p:extLst>
      <p:ext uri="{BB962C8B-B14F-4D97-AF65-F5344CB8AC3E}">
        <p14:creationId xmlns:p14="http://schemas.microsoft.com/office/powerpoint/2010/main" val="32342142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2800" dirty="0">
                <a:ea typeface="ＭＳ Ｐゴシック"/>
                <a:cs typeface="ＭＳ Ｐゴシック"/>
              </a:rPr>
              <a:t>Skill 4: </a:t>
            </a:r>
            <a:r>
              <a:rPr lang="en-US" sz="2800" dirty="0"/>
              <a:t>Use Accelerators and Search Providers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16</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24000"/>
            <a:ext cx="7425265" cy="4187952"/>
          </a:xfrm>
          <a:prstGeom prst="rect">
            <a:avLst/>
          </a:prstGeom>
        </p:spPr>
      </p:pic>
    </p:spTree>
    <p:extLst>
      <p:ext uri="{BB962C8B-B14F-4D97-AF65-F5344CB8AC3E}">
        <p14:creationId xmlns:p14="http://schemas.microsoft.com/office/powerpoint/2010/main" val="105107067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2800" dirty="0">
                <a:ea typeface="ＭＳ Ｐゴシック"/>
                <a:cs typeface="ＭＳ Ｐゴシック"/>
              </a:rPr>
              <a:t>Skill 4: </a:t>
            </a:r>
            <a:r>
              <a:rPr lang="en-US" sz="2800" dirty="0"/>
              <a:t>Use Accelerators and Search Providers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17</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47800"/>
            <a:ext cx="7327990" cy="4133088"/>
          </a:xfrm>
          <a:prstGeom prst="rect">
            <a:avLst/>
          </a:prstGeom>
        </p:spPr>
      </p:pic>
    </p:spTree>
    <p:extLst>
      <p:ext uri="{BB962C8B-B14F-4D97-AF65-F5344CB8AC3E}">
        <p14:creationId xmlns:p14="http://schemas.microsoft.com/office/powerpoint/2010/main" val="13715889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3600" dirty="0">
                <a:ea typeface="ＭＳ Ｐゴシック"/>
                <a:cs typeface="ＭＳ Ｐゴシック"/>
              </a:rPr>
              <a:t>Skill 5: </a:t>
            </a:r>
            <a:r>
              <a:rPr lang="en-US" sz="3600" dirty="0"/>
              <a:t>Manage Browser Tabs and Use Reading View</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18</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52600"/>
            <a:ext cx="6890256" cy="3886200"/>
          </a:xfrm>
          <a:prstGeom prst="rect">
            <a:avLst/>
          </a:prstGeom>
        </p:spPr>
      </p:pic>
    </p:spTree>
    <p:extLst>
      <p:ext uri="{BB962C8B-B14F-4D97-AF65-F5344CB8AC3E}">
        <p14:creationId xmlns:p14="http://schemas.microsoft.com/office/powerpoint/2010/main" val="39179973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3200" dirty="0">
                <a:ea typeface="ＭＳ Ｐゴシック"/>
                <a:cs typeface="ＭＳ Ｐゴシック"/>
              </a:rPr>
              <a:t>Skill 5: </a:t>
            </a:r>
            <a:r>
              <a:rPr lang="en-US" sz="3200" dirty="0"/>
              <a:t>Manage Browser Tabs and Use Reading View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19</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72" y="1752600"/>
            <a:ext cx="6890256" cy="3886200"/>
          </a:xfrm>
          <a:prstGeom prst="rect">
            <a:avLst/>
          </a:prstGeom>
        </p:spPr>
      </p:pic>
    </p:spTree>
    <p:extLst>
      <p:ext uri="{BB962C8B-B14F-4D97-AF65-F5344CB8AC3E}">
        <p14:creationId xmlns:p14="http://schemas.microsoft.com/office/powerpoint/2010/main" val="20660682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rtlCol="0">
            <a:normAutofit fontScale="85000" lnSpcReduction="20000"/>
          </a:bodyPr>
          <a:lstStyle/>
          <a:p>
            <a:pPr marL="742950" indent="-742950" fontAlgn="auto">
              <a:spcAft>
                <a:spcPts val="1200"/>
              </a:spcAft>
              <a:buFont typeface="+mj-lt"/>
              <a:buAutoNum type="arabicPeriod"/>
              <a:defRPr/>
            </a:pPr>
            <a:r>
              <a:rPr lang="en-US" sz="3600" b="1" dirty="0"/>
              <a:t>Browse from the Desktop</a:t>
            </a:r>
          </a:p>
          <a:p>
            <a:pPr marL="742950" indent="-742950" fontAlgn="auto">
              <a:spcAft>
                <a:spcPts val="1200"/>
              </a:spcAft>
              <a:buFont typeface="+mj-lt"/>
              <a:buAutoNum type="arabicPeriod"/>
              <a:defRPr/>
            </a:pPr>
            <a:r>
              <a:rPr lang="en-US" sz="3600" b="1" dirty="0"/>
              <a:t>Browse from the Start Menu and Add Favorites</a:t>
            </a:r>
          </a:p>
          <a:p>
            <a:pPr marL="742950" indent="-742950" fontAlgn="auto">
              <a:spcAft>
                <a:spcPts val="1200"/>
              </a:spcAft>
              <a:buFont typeface="+mj-lt"/>
              <a:buAutoNum type="arabicPeriod"/>
              <a:defRPr/>
            </a:pPr>
            <a:r>
              <a:rPr lang="en-US" sz="3600" b="1" dirty="0"/>
              <a:t>Navigate and Search Websites</a:t>
            </a:r>
          </a:p>
          <a:p>
            <a:pPr marL="742950" indent="-742950" fontAlgn="auto">
              <a:spcAft>
                <a:spcPts val="1200"/>
              </a:spcAft>
              <a:buFont typeface="+mj-lt"/>
              <a:buAutoNum type="arabicPeriod"/>
              <a:defRPr/>
            </a:pPr>
            <a:r>
              <a:rPr lang="en-US" sz="3600" b="1" dirty="0"/>
              <a:t>Use Accelerators and Search Providers</a:t>
            </a:r>
          </a:p>
          <a:p>
            <a:pPr marL="742950" indent="-742950" fontAlgn="auto">
              <a:spcAft>
                <a:spcPts val="1200"/>
              </a:spcAft>
              <a:buFont typeface="+mj-lt"/>
              <a:buAutoNum type="arabicPeriod"/>
              <a:defRPr/>
            </a:pPr>
            <a:r>
              <a:rPr lang="en-US" sz="3600" b="1" dirty="0"/>
              <a:t>Manage Browser Tabs and Use Reading View</a:t>
            </a:r>
          </a:p>
          <a:p>
            <a:pPr fontAlgn="auto">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DAFFFF03-1CEA-486A-AC78-119A34FB7B0E}" type="slidenum">
              <a:rPr lang="en-US">
                <a:solidFill>
                  <a:prstClr val="black">
                    <a:tint val="75000"/>
                  </a:prstClr>
                </a:solidFill>
              </a:rPr>
              <a:pPr>
                <a:defRPr/>
              </a:pPr>
              <a:t>2</a:t>
            </a:fld>
            <a:endParaRPr lang="en-US" dirty="0">
              <a:solidFill>
                <a:prstClr val="black">
                  <a:tint val="75000"/>
                </a:prstClr>
              </a:solidFill>
            </a:endParaRPr>
          </a:p>
        </p:txBody>
      </p:sp>
    </p:spTree>
    <p:extLst>
      <p:ext uri="{BB962C8B-B14F-4D97-AF65-F5344CB8AC3E}">
        <p14:creationId xmlns:p14="http://schemas.microsoft.com/office/powerpoint/2010/main" val="34578655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3200" dirty="0">
                <a:ea typeface="ＭＳ Ｐゴシック"/>
                <a:cs typeface="ＭＳ Ｐゴシック"/>
              </a:rPr>
              <a:t>Skill 5: </a:t>
            </a:r>
            <a:r>
              <a:rPr lang="en-US" sz="3200" dirty="0"/>
              <a:t>Manage Browser Tabs and Use Reading View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20</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34836"/>
            <a:ext cx="7360415" cy="4151376"/>
          </a:xfrm>
          <a:prstGeom prst="rect">
            <a:avLst/>
          </a:prstGeom>
        </p:spPr>
      </p:pic>
    </p:spTree>
    <p:extLst>
      <p:ext uri="{BB962C8B-B14F-4D97-AF65-F5344CB8AC3E}">
        <p14:creationId xmlns:p14="http://schemas.microsoft.com/office/powerpoint/2010/main" val="23250801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4000" dirty="0">
                <a:ea typeface="ＭＳ Ｐゴシック"/>
                <a:cs typeface="ＭＳ Ｐゴシック"/>
              </a:rPr>
              <a:t>Skill 6: </a:t>
            </a:r>
            <a:r>
              <a:rPr lang="en-US" sz="4000" dirty="0"/>
              <a:t>Organize Favorites</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21</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36" y="1565564"/>
            <a:ext cx="7425265" cy="4187952"/>
          </a:xfrm>
          <a:prstGeom prst="rect">
            <a:avLst/>
          </a:prstGeom>
        </p:spPr>
      </p:pic>
    </p:spTree>
    <p:extLst>
      <p:ext uri="{BB962C8B-B14F-4D97-AF65-F5344CB8AC3E}">
        <p14:creationId xmlns:p14="http://schemas.microsoft.com/office/powerpoint/2010/main" val="18692074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4000" dirty="0">
                <a:ea typeface="ＭＳ Ｐゴシック"/>
                <a:cs typeface="ＭＳ Ｐゴシック"/>
              </a:rPr>
              <a:t>Skill 6: </a:t>
            </a:r>
            <a:r>
              <a:rPr lang="en-US" sz="4000" dirty="0"/>
              <a:t>Organize Favorites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22</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67" y="1586345"/>
            <a:ext cx="7425265" cy="4187952"/>
          </a:xfrm>
          <a:prstGeom prst="rect">
            <a:avLst/>
          </a:prstGeom>
        </p:spPr>
      </p:pic>
    </p:spTree>
    <p:extLst>
      <p:ext uri="{BB962C8B-B14F-4D97-AF65-F5344CB8AC3E}">
        <p14:creationId xmlns:p14="http://schemas.microsoft.com/office/powerpoint/2010/main" val="263672400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4000" dirty="0">
                <a:ea typeface="ＭＳ Ｐゴシック"/>
                <a:cs typeface="ＭＳ Ｐゴシック"/>
              </a:rPr>
              <a:t>Skill 6: </a:t>
            </a:r>
            <a:r>
              <a:rPr lang="en-US" sz="4000" dirty="0"/>
              <a:t>Organize Favorites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23</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67" y="1447800"/>
            <a:ext cx="7425265" cy="4187952"/>
          </a:xfrm>
          <a:prstGeom prst="rect">
            <a:avLst/>
          </a:prstGeom>
        </p:spPr>
      </p:pic>
    </p:spTree>
    <p:extLst>
      <p:ext uri="{BB962C8B-B14F-4D97-AF65-F5344CB8AC3E}">
        <p14:creationId xmlns:p14="http://schemas.microsoft.com/office/powerpoint/2010/main" val="35455025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890450"/>
          </a:xfrm>
        </p:spPr>
        <p:txBody>
          <a:bodyPr/>
          <a:lstStyle/>
          <a:p>
            <a:r>
              <a:rPr lang="en-US" sz="4000" dirty="0"/>
              <a:t>Skill 7: Print and Save Web Pages</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24</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00200"/>
            <a:ext cx="7425265" cy="4187952"/>
          </a:xfrm>
          <a:prstGeom prst="rect">
            <a:avLst/>
          </a:prstGeom>
        </p:spPr>
      </p:pic>
    </p:spTree>
    <p:extLst>
      <p:ext uri="{BB962C8B-B14F-4D97-AF65-F5344CB8AC3E}">
        <p14:creationId xmlns:p14="http://schemas.microsoft.com/office/powerpoint/2010/main" val="102270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rtlCol="0">
            <a:normAutofit/>
          </a:bodyPr>
          <a:lstStyle/>
          <a:p>
            <a:pPr eaLnBrk="1" fontAlgn="auto" hangingPunct="1">
              <a:spcAft>
                <a:spcPts val="0"/>
              </a:spcAft>
              <a:defRPr/>
            </a:pPr>
            <a:r>
              <a:rPr lang="en-US" sz="3200" dirty="0"/>
              <a:t>Skill 7: Print and Save Web Pages (cont.)</a:t>
            </a:r>
            <a:endParaRPr lang="en-US" sz="3200"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425265" cy="4187952"/>
          </a:xfrm>
          <a:prstGeom prst="rect">
            <a:avLst/>
          </a:prstGeom>
        </p:spPr>
      </p:pic>
      <p:sp>
        <p:nvSpPr>
          <p:cNvPr id="5"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209554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rtlCol="0">
            <a:normAutofit/>
          </a:bodyPr>
          <a:lstStyle/>
          <a:p>
            <a:pPr eaLnBrk="1" fontAlgn="auto" hangingPunct="1">
              <a:spcAft>
                <a:spcPts val="0"/>
              </a:spcAft>
              <a:defRPr/>
            </a:pPr>
            <a:r>
              <a:rPr lang="en-US" sz="3200" dirty="0"/>
              <a:t>Skill 7: Print and Save Web Pages (cont.)</a:t>
            </a:r>
            <a:endParaRPr lang="en-US" sz="3200"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55" y="1295400"/>
            <a:ext cx="7425265" cy="4187952"/>
          </a:xfrm>
          <a:prstGeom prst="rect">
            <a:avLst/>
          </a:prstGeom>
        </p:spPr>
      </p:pic>
      <p:sp>
        <p:nvSpPr>
          <p:cNvPr id="5"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299418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rtlCol="0">
            <a:normAutofit/>
          </a:bodyPr>
          <a:lstStyle/>
          <a:p>
            <a:pPr eaLnBrk="1" fontAlgn="auto" hangingPunct="1">
              <a:spcAft>
                <a:spcPts val="0"/>
              </a:spcAft>
              <a:defRPr/>
            </a:pPr>
            <a:r>
              <a:rPr lang="en-US" sz="3200" dirty="0"/>
              <a:t>Skill 7: Print and Save Web Pages (cont.)</a:t>
            </a:r>
            <a:endParaRPr lang="en-US" sz="3200" dirty="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83002"/>
            <a:ext cx="7425265" cy="4187952"/>
          </a:xfrm>
          <a:prstGeom prst="rect">
            <a:avLst/>
          </a:prstGeom>
        </p:spPr>
      </p:pic>
      <p:sp>
        <p:nvSpPr>
          <p:cNvPr id="6"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2" name="Slide Number Placeholder 1"/>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27</a:t>
            </a:fld>
            <a:endParaRPr lang="en-US" dirty="0">
              <a:solidFill>
                <a:prstClr val="black">
                  <a:tint val="75000"/>
                </a:prstClr>
              </a:solidFill>
            </a:endParaRPr>
          </a:p>
        </p:txBody>
      </p:sp>
    </p:spTree>
    <p:extLst>
      <p:ext uri="{BB962C8B-B14F-4D97-AF65-F5344CB8AC3E}">
        <p14:creationId xmlns:p14="http://schemas.microsoft.com/office/powerpoint/2010/main" val="1035129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1D29BD99-F936-457C-96A1-33F9A9C73E54}" type="slidenum">
              <a:rPr lang="en-US"/>
              <a:pPr>
                <a:defRPr/>
              </a:pPr>
              <a:t>28</a:t>
            </a:fld>
            <a:endParaRPr lang="en-US" dirty="0"/>
          </a:p>
        </p:txBody>
      </p:sp>
      <p:sp>
        <p:nvSpPr>
          <p:cNvPr id="6" name="Rectangle 2"/>
          <p:cNvSpPr>
            <a:spLocks noGrp="1" noChangeArrowheads="1"/>
          </p:cNvSpPr>
          <p:nvPr>
            <p:ph type="title"/>
          </p:nvPr>
        </p:nvSpPr>
        <p:spPr>
          <a:xfrm>
            <a:off x="76200" y="274638"/>
            <a:ext cx="9067800" cy="1143000"/>
          </a:xfrm>
        </p:spPr>
        <p:txBody>
          <a:bodyPr rtlCol="0">
            <a:noAutofit/>
          </a:bodyPr>
          <a:lstStyle/>
          <a:p>
            <a:pPr eaLnBrk="1" fontAlgn="auto" hangingPunct="1">
              <a:spcAft>
                <a:spcPts val="0"/>
              </a:spcAft>
              <a:defRPr/>
            </a:pPr>
            <a:r>
              <a:rPr lang="en-US" sz="3600" dirty="0">
                <a:ea typeface="ＭＳ Ｐゴシック" pitchFamily="34" charset="-128"/>
              </a:rPr>
              <a:t>Skill 8: </a:t>
            </a:r>
            <a:r>
              <a:rPr lang="en-US" sz="3600" dirty="0"/>
              <a:t>View and Delete Browsing History</a:t>
            </a:r>
            <a:endParaRPr lang="en-US" sz="3600" dirty="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425265" cy="4187952"/>
          </a:xfrm>
          <a:prstGeom prst="rect">
            <a:avLst/>
          </a:prstGeom>
        </p:spPr>
      </p:pic>
      <p:sp>
        <p:nvSpPr>
          <p:cNvPr id="7"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Tree>
    <p:extLst>
      <p:ext uri="{BB962C8B-B14F-4D97-AF65-F5344CB8AC3E}">
        <p14:creationId xmlns:p14="http://schemas.microsoft.com/office/powerpoint/2010/main" val="1861575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1D29BD99-F936-457C-96A1-33F9A9C73E54}" type="slidenum">
              <a:rPr lang="en-US"/>
              <a:pPr>
                <a:defRPr/>
              </a:pPr>
              <a:t>29</a:t>
            </a:fld>
            <a:endParaRPr lang="en-US" dirty="0"/>
          </a:p>
        </p:txBody>
      </p:sp>
      <p:sp>
        <p:nvSpPr>
          <p:cNvPr id="6" name="Rectangle 2"/>
          <p:cNvSpPr>
            <a:spLocks noGrp="1" noChangeArrowheads="1"/>
          </p:cNvSpPr>
          <p:nvPr>
            <p:ph type="title"/>
          </p:nvPr>
        </p:nvSpPr>
        <p:spPr>
          <a:xfrm>
            <a:off x="76200" y="274638"/>
            <a:ext cx="9067800" cy="1143000"/>
          </a:xfrm>
        </p:spPr>
        <p:txBody>
          <a:bodyPr rtlCol="0">
            <a:noAutofit/>
          </a:bodyPr>
          <a:lstStyle/>
          <a:p>
            <a:pPr eaLnBrk="1" fontAlgn="auto" hangingPunct="1">
              <a:spcAft>
                <a:spcPts val="0"/>
              </a:spcAft>
              <a:defRPr/>
            </a:pPr>
            <a:r>
              <a:rPr lang="en-US" sz="3600" dirty="0">
                <a:ea typeface="ＭＳ Ｐゴシック" pitchFamily="34" charset="-128"/>
              </a:rPr>
              <a:t>Skill 8: </a:t>
            </a:r>
            <a:r>
              <a:rPr lang="en-US" sz="3600" dirty="0"/>
              <a:t>View and Delete Browsing History (cont.)</a:t>
            </a:r>
            <a:endParaRPr lang="en-US" sz="3600"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00200"/>
            <a:ext cx="7425265" cy="4187952"/>
          </a:xfrm>
          <a:prstGeom prst="rect">
            <a:avLst/>
          </a:prstGeom>
        </p:spPr>
      </p:pic>
      <p:sp>
        <p:nvSpPr>
          <p:cNvPr id="7"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Tree>
    <p:extLst>
      <p:ext uri="{BB962C8B-B14F-4D97-AF65-F5344CB8AC3E}">
        <p14:creationId xmlns:p14="http://schemas.microsoft.com/office/powerpoint/2010/main" val="35384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r>
              <a:rPr lang="en-US" dirty="0"/>
              <a:t>Skills (cont.)</a:t>
            </a:r>
          </a:p>
        </p:txBody>
      </p:sp>
      <p:sp>
        <p:nvSpPr>
          <p:cNvPr id="8" name="Content Placeholder 7"/>
          <p:cNvSpPr>
            <a:spLocks noGrp="1"/>
          </p:cNvSpPr>
          <p:nvPr>
            <p:ph idx="1"/>
          </p:nvPr>
        </p:nvSpPr>
        <p:spPr>
          <a:xfrm>
            <a:off x="304800" y="1600200"/>
            <a:ext cx="8534400" cy="4038600"/>
          </a:xfrm>
        </p:spPr>
        <p:txBody>
          <a:bodyPr rtlCol="0">
            <a:normAutofit/>
          </a:bodyPr>
          <a:lstStyle/>
          <a:p>
            <a:pPr marL="742950" indent="-742950" fontAlgn="auto">
              <a:spcAft>
                <a:spcPts val="1200"/>
              </a:spcAft>
              <a:buFont typeface="+mj-lt"/>
              <a:buAutoNum type="arabicPeriod" startAt="6"/>
              <a:defRPr/>
            </a:pPr>
            <a:r>
              <a:rPr lang="en-US" sz="3600" b="1" dirty="0"/>
              <a:t>Organize Favorites</a:t>
            </a:r>
          </a:p>
          <a:p>
            <a:pPr marL="742950" indent="-742950" fontAlgn="auto">
              <a:spcAft>
                <a:spcPts val="1200"/>
              </a:spcAft>
              <a:buFont typeface="+mj-lt"/>
              <a:buAutoNum type="arabicPeriod" startAt="6"/>
              <a:defRPr/>
            </a:pPr>
            <a:r>
              <a:rPr lang="en-US" sz="3600" b="1" dirty="0"/>
              <a:t>Print and Save Web Pages</a:t>
            </a:r>
          </a:p>
          <a:p>
            <a:pPr marL="742950" indent="-742950" fontAlgn="auto">
              <a:spcAft>
                <a:spcPts val="1200"/>
              </a:spcAft>
              <a:buFont typeface="+mj-lt"/>
              <a:buAutoNum type="arabicPeriod" startAt="6"/>
              <a:defRPr/>
            </a:pPr>
            <a:r>
              <a:rPr lang="en-US" sz="3600" b="1" dirty="0"/>
              <a:t>View and Delete Browsing History</a:t>
            </a:r>
          </a:p>
          <a:p>
            <a:pPr marL="742950" indent="-742950" fontAlgn="auto">
              <a:spcAft>
                <a:spcPts val="1200"/>
              </a:spcAft>
              <a:buFont typeface="+mj-lt"/>
              <a:buAutoNum type="arabicPeriod" startAt="6"/>
              <a:defRPr/>
            </a:pPr>
            <a:r>
              <a:rPr lang="en-US" sz="3600" b="1" dirty="0"/>
              <a:t>Protect Online Privacy</a:t>
            </a:r>
          </a:p>
          <a:p>
            <a:pPr marL="742950" indent="-742950" fontAlgn="auto">
              <a:spcAft>
                <a:spcPts val="1200"/>
              </a:spcAft>
              <a:buFont typeface="+mj-lt"/>
              <a:buAutoNum type="arabicPeriod" startAt="6"/>
              <a:defRPr/>
            </a:pPr>
            <a:r>
              <a:rPr lang="en-US" sz="3600" b="1" dirty="0"/>
              <a:t>Create Web Notes</a:t>
            </a:r>
          </a:p>
          <a:p>
            <a:pPr fontAlgn="auto">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DAFFFF03-1CEA-486A-AC78-119A34FB7B0E}" type="slidenum">
              <a:rPr lang="en-US">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407308315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D29BD99-F936-457C-96A1-33F9A9C73E54}" type="slidenum">
              <a:rPr lang="en-US"/>
              <a:pPr>
                <a:defRPr/>
              </a:pPr>
              <a:t>30</a:t>
            </a:fld>
            <a:endParaRPr lang="en-US" dirty="0"/>
          </a:p>
        </p:txBody>
      </p:sp>
      <p:sp>
        <p:nvSpPr>
          <p:cNvPr id="6" name="Rectangle 2"/>
          <p:cNvSpPr>
            <a:spLocks noGrp="1" noChangeArrowheads="1"/>
          </p:cNvSpPr>
          <p:nvPr>
            <p:ph type="title"/>
          </p:nvPr>
        </p:nvSpPr>
        <p:spPr>
          <a:xfrm>
            <a:off x="76200" y="274638"/>
            <a:ext cx="9067800" cy="1143000"/>
          </a:xfrm>
        </p:spPr>
        <p:txBody>
          <a:bodyPr rtlCol="0">
            <a:noAutofit/>
          </a:bodyPr>
          <a:lstStyle/>
          <a:p>
            <a:pPr eaLnBrk="1" fontAlgn="auto" hangingPunct="1">
              <a:spcAft>
                <a:spcPts val="0"/>
              </a:spcAft>
              <a:defRPr/>
            </a:pPr>
            <a:r>
              <a:rPr lang="en-US" sz="3600" dirty="0">
                <a:ea typeface="ＭＳ Ｐゴシック" pitchFamily="34" charset="-128"/>
              </a:rPr>
              <a:t>Skill 8: </a:t>
            </a:r>
            <a:r>
              <a:rPr lang="en-US" sz="3600" dirty="0"/>
              <a:t>View and Delete Browsing History (cont.)</a:t>
            </a:r>
            <a:endParaRPr lang="en-US" sz="3600" dirty="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67" y="1417638"/>
            <a:ext cx="7425265" cy="4187952"/>
          </a:xfrm>
          <a:prstGeom prst="rect">
            <a:avLst/>
          </a:prstGeom>
        </p:spPr>
      </p:pic>
    </p:spTree>
    <p:extLst>
      <p:ext uri="{BB962C8B-B14F-4D97-AF65-F5344CB8AC3E}">
        <p14:creationId xmlns:p14="http://schemas.microsoft.com/office/powerpoint/2010/main" val="1218553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1D29BD99-F936-457C-96A1-33F9A9C73E54}" type="slidenum">
              <a:rPr lang="en-US"/>
              <a:pPr>
                <a:defRPr/>
              </a:pPr>
              <a:t>31</a:t>
            </a:fld>
            <a:endParaRPr lang="en-US" dirty="0"/>
          </a:p>
        </p:txBody>
      </p:sp>
      <p:sp>
        <p:nvSpPr>
          <p:cNvPr id="6" name="Rectangle 2"/>
          <p:cNvSpPr>
            <a:spLocks noGrp="1" noChangeArrowheads="1"/>
          </p:cNvSpPr>
          <p:nvPr>
            <p:ph type="title"/>
          </p:nvPr>
        </p:nvSpPr>
        <p:spPr>
          <a:xfrm>
            <a:off x="76200" y="274638"/>
            <a:ext cx="9067800" cy="1143000"/>
          </a:xfrm>
        </p:spPr>
        <p:txBody>
          <a:bodyPr rtlCol="0">
            <a:noAutofit/>
          </a:bodyPr>
          <a:lstStyle/>
          <a:p>
            <a:pPr eaLnBrk="1" fontAlgn="auto" hangingPunct="1">
              <a:spcAft>
                <a:spcPts val="0"/>
              </a:spcAft>
              <a:defRPr/>
            </a:pPr>
            <a:r>
              <a:rPr lang="en-US" sz="3600" dirty="0">
                <a:ea typeface="ＭＳ Ｐゴシック" pitchFamily="34" charset="-128"/>
              </a:rPr>
              <a:t>Skill 8: </a:t>
            </a:r>
            <a:r>
              <a:rPr lang="en-US" sz="3600" dirty="0"/>
              <a:t>View and Delete Browsing History (cont.)</a:t>
            </a:r>
            <a:endParaRPr lang="en-US" sz="3600"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8007809" cy="4187952"/>
          </a:xfrm>
          <a:prstGeom prst="rect">
            <a:avLst/>
          </a:prstGeom>
        </p:spPr>
      </p:pic>
    </p:spTree>
    <p:extLst>
      <p:ext uri="{BB962C8B-B14F-4D97-AF65-F5344CB8AC3E}">
        <p14:creationId xmlns:p14="http://schemas.microsoft.com/office/powerpoint/2010/main" val="401611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a:xfrm>
            <a:off x="6591300" y="6484562"/>
            <a:ext cx="2133600" cy="365125"/>
          </a:xfrm>
        </p:spPr>
        <p:txBody>
          <a:bodyPr/>
          <a:lstStyle/>
          <a:p>
            <a:pPr>
              <a:defRPr/>
            </a:pPr>
            <a:fld id="{3F76BBD8-1E62-44DE-8E1C-AF9645FA085C}" type="slidenum">
              <a:rPr lang="en-US"/>
              <a:pPr>
                <a:defRPr/>
              </a:pPr>
              <a:t>32</a:t>
            </a:fld>
            <a:endParaRPr lang="en-US" dirty="0"/>
          </a:p>
        </p:txBody>
      </p:sp>
      <p:sp>
        <p:nvSpPr>
          <p:cNvPr id="6" name="Rectangle 2"/>
          <p:cNvSpPr>
            <a:spLocks noGrp="1" noChangeArrowheads="1"/>
          </p:cNvSpPr>
          <p:nvPr>
            <p:ph type="title"/>
          </p:nvPr>
        </p:nvSpPr>
        <p:spPr>
          <a:xfrm>
            <a:off x="419100" y="262466"/>
            <a:ext cx="8305800" cy="1143000"/>
          </a:xfrm>
        </p:spPr>
        <p:txBody>
          <a:bodyPr rtlCol="0">
            <a:normAutofit/>
          </a:bodyPr>
          <a:lstStyle/>
          <a:p>
            <a:pPr eaLnBrk="1" fontAlgn="auto" hangingPunct="1">
              <a:spcAft>
                <a:spcPts val="0"/>
              </a:spcAft>
              <a:defRPr/>
            </a:pPr>
            <a:r>
              <a:rPr lang="en-US" dirty="0">
                <a:ea typeface="ＭＳ Ｐゴシック" pitchFamily="34" charset="-128"/>
              </a:rPr>
              <a:t>Skill 9: </a:t>
            </a:r>
            <a:r>
              <a:rPr lang="en-US" dirty="0"/>
              <a:t>Protect Online Privacy</a:t>
            </a:r>
            <a:endParaRPr lang="en-US" dirty="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466"/>
            <a:ext cx="7425265" cy="4187952"/>
          </a:xfrm>
          <a:prstGeom prst="rect">
            <a:avLst/>
          </a:prstGeom>
        </p:spPr>
      </p:pic>
    </p:spTree>
    <p:extLst>
      <p:ext uri="{BB962C8B-B14F-4D97-AF65-F5344CB8AC3E}">
        <p14:creationId xmlns:p14="http://schemas.microsoft.com/office/powerpoint/2010/main" val="267223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3F76BBD8-1E62-44DE-8E1C-AF9645FA085C}" type="slidenum">
              <a:rPr lang="en-US"/>
              <a:pPr>
                <a:defRPr/>
              </a:pPr>
              <a:t>33</a:t>
            </a:fld>
            <a:endParaRPr lang="en-US" dirty="0"/>
          </a:p>
        </p:txBody>
      </p:sp>
      <p:sp>
        <p:nvSpPr>
          <p:cNvPr id="6" name="Rectangle 2"/>
          <p:cNvSpPr>
            <a:spLocks noGrp="1" noChangeArrowheads="1"/>
          </p:cNvSpPr>
          <p:nvPr>
            <p:ph type="title"/>
          </p:nvPr>
        </p:nvSpPr>
        <p:spPr>
          <a:xfrm>
            <a:off x="419100" y="262466"/>
            <a:ext cx="8305800" cy="1143000"/>
          </a:xfrm>
        </p:spPr>
        <p:txBody>
          <a:bodyPr rtlCol="0">
            <a:normAutofit fontScale="90000"/>
          </a:bodyPr>
          <a:lstStyle/>
          <a:p>
            <a:pPr eaLnBrk="1" fontAlgn="auto" hangingPunct="1">
              <a:spcAft>
                <a:spcPts val="0"/>
              </a:spcAft>
              <a:defRPr/>
            </a:pPr>
            <a:r>
              <a:rPr lang="en-US" dirty="0">
                <a:ea typeface="ＭＳ Ｐゴシック" pitchFamily="34" charset="-128"/>
              </a:rPr>
              <a:t>Skill 9: </a:t>
            </a:r>
            <a:r>
              <a:rPr lang="en-US" dirty="0"/>
              <a:t>Protect Online Privacy (cont.)</a:t>
            </a:r>
            <a:endParaRPr lang="en-US"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19200"/>
            <a:ext cx="7425265" cy="4187952"/>
          </a:xfrm>
          <a:prstGeom prst="rect">
            <a:avLst/>
          </a:prstGeom>
        </p:spPr>
      </p:pic>
    </p:spTree>
    <p:extLst>
      <p:ext uri="{BB962C8B-B14F-4D97-AF65-F5344CB8AC3E}">
        <p14:creationId xmlns:p14="http://schemas.microsoft.com/office/powerpoint/2010/main" val="3737868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3F76BBD8-1E62-44DE-8E1C-AF9645FA085C}" type="slidenum">
              <a:rPr lang="en-US"/>
              <a:pPr>
                <a:defRPr/>
              </a:pPr>
              <a:t>34</a:t>
            </a:fld>
            <a:endParaRPr lang="en-US" dirty="0"/>
          </a:p>
        </p:txBody>
      </p:sp>
      <p:sp>
        <p:nvSpPr>
          <p:cNvPr id="6" name="Rectangle 2"/>
          <p:cNvSpPr>
            <a:spLocks noGrp="1" noChangeArrowheads="1"/>
          </p:cNvSpPr>
          <p:nvPr>
            <p:ph type="title"/>
          </p:nvPr>
        </p:nvSpPr>
        <p:spPr>
          <a:xfrm>
            <a:off x="419100" y="262466"/>
            <a:ext cx="8305800" cy="1143000"/>
          </a:xfrm>
        </p:spPr>
        <p:txBody>
          <a:bodyPr rtlCol="0">
            <a:normAutofit fontScale="90000"/>
          </a:bodyPr>
          <a:lstStyle/>
          <a:p>
            <a:pPr eaLnBrk="1" fontAlgn="auto" hangingPunct="1">
              <a:spcAft>
                <a:spcPts val="0"/>
              </a:spcAft>
              <a:defRPr/>
            </a:pPr>
            <a:r>
              <a:rPr lang="en-US" dirty="0">
                <a:ea typeface="ＭＳ Ｐゴシック" pitchFamily="34" charset="-128"/>
              </a:rPr>
              <a:t>Skill 9: </a:t>
            </a:r>
            <a:r>
              <a:rPr lang="en-US" dirty="0"/>
              <a:t>Protect Online Privacy (cont.)</a:t>
            </a:r>
            <a:endParaRPr lang="en-US" dirty="0">
              <a:ea typeface="ＭＳ Ｐゴシック"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67" y="1405466"/>
            <a:ext cx="7425265" cy="4187952"/>
          </a:xfrm>
          <a:prstGeom prst="rect">
            <a:avLst/>
          </a:prstGeom>
        </p:spPr>
      </p:pic>
    </p:spTree>
    <p:extLst>
      <p:ext uri="{BB962C8B-B14F-4D97-AF65-F5344CB8AC3E}">
        <p14:creationId xmlns:p14="http://schemas.microsoft.com/office/powerpoint/2010/main" val="989672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399781F-C606-4048-8AB8-5779A7AFF83E}" type="slidenum">
              <a:rPr lang="en-US"/>
              <a:pPr>
                <a:defRPr/>
              </a:pPr>
              <a:t>35</a:t>
            </a:fld>
            <a:endParaRPr lang="en-US" dirty="0"/>
          </a:p>
        </p:txBody>
      </p:sp>
      <p:sp>
        <p:nvSpPr>
          <p:cNvPr id="6" name="Rectangle 2"/>
          <p:cNvSpPr>
            <a:spLocks noGrp="1" noChangeArrowheads="1"/>
          </p:cNvSpPr>
          <p:nvPr>
            <p:ph type="title"/>
          </p:nvPr>
        </p:nvSpPr>
        <p:spPr>
          <a:xfrm>
            <a:off x="381000" y="609600"/>
            <a:ext cx="8305800" cy="1143000"/>
          </a:xfrm>
        </p:spPr>
        <p:txBody>
          <a:bodyPr rtlCol="0">
            <a:normAutofit/>
          </a:bodyPr>
          <a:lstStyle/>
          <a:p>
            <a:pPr eaLnBrk="1" fontAlgn="auto" hangingPunct="1">
              <a:spcAft>
                <a:spcPts val="0"/>
              </a:spcAft>
              <a:defRPr/>
            </a:pPr>
            <a:r>
              <a:rPr lang="en-US" dirty="0">
                <a:ea typeface="ＭＳ Ｐゴシック" pitchFamily="34" charset="-128"/>
              </a:rPr>
              <a:t>Skill 10: </a:t>
            </a:r>
            <a:r>
              <a:rPr lang="en-US" dirty="0"/>
              <a:t>Create Web Notes</a:t>
            </a:r>
            <a:endParaRPr lang="en-US" dirty="0">
              <a:ea typeface="ＭＳ Ｐゴシック" pitchFamily="34"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509" y="1752600"/>
            <a:ext cx="6464782" cy="3913632"/>
          </a:xfrm>
          <a:prstGeom prst="rect">
            <a:avLst/>
          </a:prstGeom>
        </p:spPr>
      </p:pic>
    </p:spTree>
    <p:extLst>
      <p:ext uri="{BB962C8B-B14F-4D97-AF65-F5344CB8AC3E}">
        <p14:creationId xmlns:p14="http://schemas.microsoft.com/office/powerpoint/2010/main" val="3219431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038F14A0-1E11-46DF-B39B-E52ED556D879}" type="slidenum">
              <a:rPr lang="en-US">
                <a:solidFill>
                  <a:prstClr val="black">
                    <a:tint val="75000"/>
                  </a:prstClr>
                </a:solidFill>
              </a:rPr>
              <a:pPr>
                <a:defRPr/>
              </a:pPr>
              <a:t>36</a:t>
            </a:fld>
            <a:endParaRPr lang="en-US" dirty="0">
              <a:solidFill>
                <a:prstClr val="black">
                  <a:tint val="75000"/>
                </a:prstClr>
              </a:solidFill>
            </a:endParaRPr>
          </a:p>
        </p:txBody>
      </p:sp>
      <p:sp>
        <p:nvSpPr>
          <p:cNvPr id="9" name="Rectangle 8"/>
          <p:cNvSpPr/>
          <p:nvPr/>
        </p:nvSpPr>
        <p:spPr>
          <a:xfrm>
            <a:off x="190500" y="1389185"/>
            <a:ext cx="8763000" cy="2733056"/>
          </a:xfrm>
          <a:prstGeom prst="rect">
            <a:avLst/>
          </a:prstGeom>
        </p:spPr>
        <p:txBody>
          <a:bodyPr>
            <a:spAutoFit/>
          </a:bodyPr>
          <a:lstStyle/>
          <a:p>
            <a:pPr fontAlgn="auto">
              <a:lnSpc>
                <a:spcPct val="110000"/>
              </a:lnSpc>
              <a:spcBef>
                <a:spcPts val="0"/>
              </a:spcBef>
              <a:spcAft>
                <a:spcPts val="0"/>
              </a:spcAft>
              <a:defRPr/>
            </a:pPr>
            <a:r>
              <a:rPr lang="en-US" sz="3600" b="1" dirty="0">
                <a:solidFill>
                  <a:prstClr val="black"/>
                </a:solidFill>
                <a:latin typeface="Garamond" pitchFamily="18" charset="0"/>
              </a:rPr>
              <a:t> </a:t>
            </a:r>
            <a:r>
              <a:rPr lang="en-US" sz="2400" b="1" dirty="0">
                <a:solidFill>
                  <a:prstClr val="black"/>
                </a:solidFill>
                <a:latin typeface="Calibri" panose="020F0502020204030204" pitchFamily="34" charset="0"/>
              </a:rPr>
              <a:t> You will now practice the following  </a:t>
            </a:r>
            <a:br>
              <a:rPr lang="en-US" sz="2400" b="1" dirty="0">
                <a:solidFill>
                  <a:prstClr val="black"/>
                </a:solidFill>
                <a:latin typeface="Calibri" panose="020F0502020204030204" pitchFamily="34" charset="0"/>
              </a:rPr>
            </a:br>
            <a:r>
              <a:rPr lang="en-US" sz="2400" b="1" dirty="0">
                <a:solidFill>
                  <a:prstClr val="black"/>
                </a:solidFill>
                <a:latin typeface="Calibri" panose="020F0502020204030204" pitchFamily="34" charset="0"/>
              </a:rPr>
              <a:t>  additional skills:</a:t>
            </a:r>
          </a:p>
          <a:p>
            <a:pPr marL="971550" lvl="1" indent="-514350" fontAlgn="auto">
              <a:lnSpc>
                <a:spcPct val="110000"/>
              </a:lnSpc>
              <a:spcBef>
                <a:spcPts val="0"/>
              </a:spcBef>
              <a:spcAft>
                <a:spcPts val="0"/>
              </a:spcAft>
              <a:buFont typeface="+mj-lt"/>
              <a:buAutoNum type="arabicPeriod" startAt="11"/>
              <a:defRPr/>
            </a:pPr>
            <a:r>
              <a:rPr lang="en-US" sz="2400" b="1" dirty="0">
                <a:solidFill>
                  <a:prstClr val="black"/>
                </a:solidFill>
                <a:latin typeface="Calibri" panose="020F0502020204030204" pitchFamily="34" charset="0"/>
              </a:rPr>
              <a:t>Change Your Home Page</a:t>
            </a:r>
          </a:p>
          <a:p>
            <a:pPr marL="971550" lvl="1" indent="-514350" fontAlgn="auto">
              <a:lnSpc>
                <a:spcPct val="110000"/>
              </a:lnSpc>
              <a:spcBef>
                <a:spcPts val="0"/>
              </a:spcBef>
              <a:spcAft>
                <a:spcPts val="0"/>
              </a:spcAft>
              <a:buFont typeface="+mj-lt"/>
              <a:buAutoNum type="arabicPeriod" startAt="11"/>
              <a:defRPr/>
            </a:pPr>
            <a:r>
              <a:rPr lang="en-US" sz="2400" b="1" dirty="0">
                <a:solidFill>
                  <a:prstClr val="black"/>
                </a:solidFill>
                <a:latin typeface="Calibri" panose="020F0502020204030204" pitchFamily="34" charset="0"/>
              </a:rPr>
              <a:t>Add Navigation Tiles to the Start Menu</a:t>
            </a:r>
          </a:p>
          <a:p>
            <a:pPr marL="971550" lvl="1" indent="-514350" fontAlgn="auto">
              <a:lnSpc>
                <a:spcPct val="110000"/>
              </a:lnSpc>
              <a:spcBef>
                <a:spcPts val="0"/>
              </a:spcBef>
              <a:spcAft>
                <a:spcPts val="0"/>
              </a:spcAft>
              <a:buFont typeface="+mj-lt"/>
              <a:buAutoNum type="arabicPeriod" startAt="11"/>
              <a:defRPr/>
            </a:pPr>
            <a:r>
              <a:rPr lang="en-US" sz="2400" b="1" dirty="0">
                <a:solidFill>
                  <a:prstClr val="black"/>
                </a:solidFill>
                <a:latin typeface="Calibri" panose="020F0502020204030204" pitchFamily="34" charset="0"/>
              </a:rPr>
              <a:t>Use Internet Privacy Settings</a:t>
            </a:r>
          </a:p>
          <a:p>
            <a:pPr marL="971550" lvl="1" indent="-514350" fontAlgn="auto">
              <a:lnSpc>
                <a:spcPct val="110000"/>
              </a:lnSpc>
              <a:spcBef>
                <a:spcPts val="0"/>
              </a:spcBef>
              <a:spcAft>
                <a:spcPts val="0"/>
              </a:spcAft>
              <a:buFont typeface="+mj-lt"/>
              <a:buAutoNum type="arabicPeriod" startAt="11"/>
              <a:defRPr/>
            </a:pPr>
            <a:r>
              <a:rPr lang="en-US" sz="2400" b="1" dirty="0">
                <a:solidFill>
                  <a:prstClr val="black"/>
                </a:solidFill>
                <a:latin typeface="Calibri" panose="020F0502020204030204" pitchFamily="34" charset="0"/>
              </a:rPr>
              <a:t>Change Internet Security Settings</a:t>
            </a:r>
          </a:p>
        </p:txBody>
      </p:sp>
    </p:spTree>
    <p:extLst>
      <p:ext uri="{BB962C8B-B14F-4D97-AF65-F5344CB8AC3E}">
        <p14:creationId xmlns:p14="http://schemas.microsoft.com/office/powerpoint/2010/main" val="158541881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55600" y="381000"/>
            <a:ext cx="8509000" cy="871728"/>
          </a:xfrm>
        </p:spPr>
        <p:txBody>
          <a:bodyPr rtlCol="0">
            <a:normAutofit/>
          </a:bodyPr>
          <a:lstStyle/>
          <a:p>
            <a:pPr eaLnBrk="1" fontAlgn="auto" hangingPunct="1">
              <a:spcAft>
                <a:spcPts val="0"/>
              </a:spcAft>
              <a:defRPr/>
            </a:pPr>
            <a:r>
              <a:rPr lang="en-US" sz="3200" cap="all" dirty="0"/>
              <a:t> </a:t>
            </a:r>
            <a:r>
              <a:rPr lang="en-US" sz="3200" dirty="0"/>
              <a:t>More Skills 11: Change Your Home Page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52728"/>
            <a:ext cx="7423195" cy="4187952"/>
          </a:xfrm>
          <a:prstGeom prst="rect">
            <a:avLst/>
          </a:prstGeom>
        </p:spPr>
      </p:pic>
      <p:sp>
        <p:nvSpPr>
          <p:cNvPr id="5" name="Footer Placeholder 3"/>
          <p:cNvSpPr>
            <a:spLocks noGrp="1"/>
          </p:cNvSpPr>
          <p:nvPr>
            <p:ph type="ftr" sz="quarter" idx="11"/>
          </p:nvPr>
        </p:nvSpPr>
        <p:spPr>
          <a:xfrm>
            <a:off x="4038600" y="6492875"/>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2" name="Slide Number Placeholder 1"/>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37</a:t>
            </a:fld>
            <a:endParaRPr lang="en-US" dirty="0">
              <a:solidFill>
                <a:prstClr val="black">
                  <a:tint val="75000"/>
                </a:prstClr>
              </a:solidFill>
            </a:endParaRPr>
          </a:p>
        </p:txBody>
      </p:sp>
    </p:spTree>
    <p:extLst>
      <p:ext uri="{BB962C8B-B14F-4D97-AF65-F5344CB8AC3E}">
        <p14:creationId xmlns:p14="http://schemas.microsoft.com/office/powerpoint/2010/main" val="1208096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55600" y="576072"/>
            <a:ext cx="8509000" cy="871728"/>
          </a:xfrm>
        </p:spPr>
        <p:txBody>
          <a:bodyPr rtlCol="0">
            <a:noAutofit/>
          </a:bodyPr>
          <a:lstStyle/>
          <a:p>
            <a:pPr eaLnBrk="1" fontAlgn="auto" hangingPunct="1">
              <a:spcAft>
                <a:spcPts val="0"/>
              </a:spcAft>
              <a:defRPr/>
            </a:pPr>
            <a:r>
              <a:rPr lang="en-US" sz="3200" cap="all" dirty="0"/>
              <a:t> </a:t>
            </a:r>
            <a:r>
              <a:rPr lang="en-US" sz="3200" dirty="0"/>
              <a:t>More Skills 12: Add Navigation Tiles to the Start Menu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54727"/>
            <a:ext cx="7380650" cy="4187952"/>
          </a:xfrm>
          <a:prstGeom prst="rect">
            <a:avLst/>
          </a:prstGeom>
        </p:spPr>
      </p:pic>
      <p:sp>
        <p:nvSpPr>
          <p:cNvPr id="5" name="Footer Placeholder 3"/>
          <p:cNvSpPr>
            <a:spLocks noGrp="1"/>
          </p:cNvSpPr>
          <p:nvPr>
            <p:ph type="ftr" sz="quarter" idx="11"/>
          </p:nvPr>
        </p:nvSpPr>
        <p:spPr>
          <a:xfrm>
            <a:off x="4038600" y="6492875"/>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2" name="Slide Number Placeholder 1"/>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38</a:t>
            </a:fld>
            <a:endParaRPr lang="en-US" dirty="0">
              <a:solidFill>
                <a:prstClr val="black">
                  <a:tint val="75000"/>
                </a:prstClr>
              </a:solidFill>
            </a:endParaRPr>
          </a:p>
        </p:txBody>
      </p:sp>
    </p:spTree>
    <p:extLst>
      <p:ext uri="{BB962C8B-B14F-4D97-AF65-F5344CB8AC3E}">
        <p14:creationId xmlns:p14="http://schemas.microsoft.com/office/powerpoint/2010/main" val="893786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55600" y="381000"/>
            <a:ext cx="8509000" cy="871728"/>
          </a:xfrm>
        </p:spPr>
        <p:txBody>
          <a:bodyPr rtlCol="0">
            <a:normAutofit/>
          </a:bodyPr>
          <a:lstStyle/>
          <a:p>
            <a:pPr eaLnBrk="1" fontAlgn="auto" hangingPunct="1">
              <a:spcAft>
                <a:spcPts val="0"/>
              </a:spcAft>
              <a:defRPr/>
            </a:pPr>
            <a:r>
              <a:rPr lang="en-US" sz="3200" cap="all" dirty="0"/>
              <a:t> </a:t>
            </a:r>
            <a:r>
              <a:rPr lang="en-US" sz="3200" dirty="0"/>
              <a:t>More Skills 13: Use Internet Privacy Settings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19" y="1252728"/>
            <a:ext cx="7431562" cy="4187952"/>
          </a:xfrm>
          <a:prstGeom prst="rect">
            <a:avLst/>
          </a:prstGeom>
        </p:spPr>
      </p:pic>
      <p:sp>
        <p:nvSpPr>
          <p:cNvPr id="6" name="Footer Placeholder 3"/>
          <p:cNvSpPr>
            <a:spLocks noGrp="1"/>
          </p:cNvSpPr>
          <p:nvPr>
            <p:ph type="ftr" sz="quarter" idx="11"/>
          </p:nvPr>
        </p:nvSpPr>
        <p:spPr>
          <a:xfrm>
            <a:off x="4038600" y="6492875"/>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2" name="Slide Number Placeholder 1"/>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39</a:t>
            </a:fld>
            <a:endParaRPr lang="en-US" dirty="0">
              <a:solidFill>
                <a:prstClr val="black">
                  <a:tint val="75000"/>
                </a:prstClr>
              </a:solidFill>
            </a:endParaRPr>
          </a:p>
        </p:txBody>
      </p:sp>
    </p:spTree>
    <p:extLst>
      <p:ext uri="{BB962C8B-B14F-4D97-AF65-F5344CB8AC3E}">
        <p14:creationId xmlns:p14="http://schemas.microsoft.com/office/powerpoint/2010/main" val="2514905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dirty="0"/>
              <a:t>Skill 1: Browse from the Desktop</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4</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054" y="1905000"/>
            <a:ext cx="6677891" cy="3766423"/>
          </a:xfrm>
          <a:prstGeom prst="rect">
            <a:avLst/>
          </a:prstGeom>
        </p:spPr>
      </p:pic>
    </p:spTree>
    <p:extLst>
      <p:ext uri="{BB962C8B-B14F-4D97-AF65-F5344CB8AC3E}">
        <p14:creationId xmlns:p14="http://schemas.microsoft.com/office/powerpoint/2010/main" val="9020492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55600" y="381000"/>
            <a:ext cx="8509000" cy="871728"/>
          </a:xfrm>
        </p:spPr>
        <p:txBody>
          <a:bodyPr rtlCol="0">
            <a:normAutofit/>
          </a:bodyPr>
          <a:lstStyle/>
          <a:p>
            <a:pPr eaLnBrk="1" fontAlgn="auto" hangingPunct="1">
              <a:spcAft>
                <a:spcPts val="0"/>
              </a:spcAft>
              <a:defRPr/>
            </a:pPr>
            <a:r>
              <a:rPr lang="en-US" sz="3200" cap="all" dirty="0"/>
              <a:t> </a:t>
            </a:r>
            <a:r>
              <a:rPr lang="en-US" sz="3200" dirty="0"/>
              <a:t>More Skills 14: Change Internet Security Settings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80437"/>
            <a:ext cx="4873829" cy="3913632"/>
          </a:xfrm>
          <a:prstGeom prst="rect">
            <a:avLst/>
          </a:prstGeom>
        </p:spPr>
      </p:pic>
      <p:sp>
        <p:nvSpPr>
          <p:cNvPr id="5" name="Footer Placeholder 3"/>
          <p:cNvSpPr>
            <a:spLocks noGrp="1"/>
          </p:cNvSpPr>
          <p:nvPr>
            <p:ph type="ftr" sz="quarter" idx="11"/>
          </p:nvPr>
        </p:nvSpPr>
        <p:spPr>
          <a:xfrm>
            <a:off x="4038600" y="6492875"/>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2" name="Slide Number Placeholder 1"/>
          <p:cNvSpPr>
            <a:spLocks noGrp="1"/>
          </p:cNvSpPr>
          <p:nvPr>
            <p:ph type="sldNum" sz="quarter" idx="12"/>
          </p:nvPr>
        </p:nvSpPr>
        <p:spPr/>
        <p:txBody>
          <a:bodyPr/>
          <a:lstStyle/>
          <a:p>
            <a:pPr>
              <a:defRPr/>
            </a:pPr>
            <a:fld id="{1559259F-8D4A-4EDA-8353-77CFA557FE4A}" type="slidenum">
              <a:rPr lang="en-US" smtClean="0">
                <a:solidFill>
                  <a:prstClr val="black">
                    <a:tint val="75000"/>
                  </a:prstClr>
                </a:solidFill>
              </a:rPr>
              <a:pPr>
                <a:defRPr/>
              </a:pPr>
              <a:t>40</a:t>
            </a:fld>
            <a:endParaRPr lang="en-US" dirty="0">
              <a:solidFill>
                <a:prstClr val="black">
                  <a:tint val="75000"/>
                </a:prstClr>
              </a:solidFill>
            </a:endParaRPr>
          </a:p>
        </p:txBody>
      </p:sp>
    </p:spTree>
    <p:extLst>
      <p:ext uri="{BB962C8B-B14F-4D97-AF65-F5344CB8AC3E}">
        <p14:creationId xmlns:p14="http://schemas.microsoft.com/office/powerpoint/2010/main" val="2001496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609600" y="304800"/>
            <a:ext cx="7924800" cy="1066800"/>
          </a:xfrm>
        </p:spPr>
        <p:txBody>
          <a:bodyPr/>
          <a:lstStyle/>
          <a:p>
            <a:pPr eaLnBrk="1" hangingPunct="1"/>
            <a:r>
              <a:rPr lang="en-US" dirty="0"/>
              <a:t>Summary</a:t>
            </a:r>
          </a:p>
        </p:txBody>
      </p:sp>
      <p:sp>
        <p:nvSpPr>
          <p:cNvPr id="3" name="Content Placeholder 2"/>
          <p:cNvSpPr>
            <a:spLocks noGrp="1"/>
          </p:cNvSpPr>
          <p:nvPr>
            <p:ph idx="1"/>
          </p:nvPr>
        </p:nvSpPr>
        <p:spPr>
          <a:xfrm>
            <a:off x="304800" y="1219200"/>
            <a:ext cx="8534400" cy="3916363"/>
          </a:xfrm>
        </p:spPr>
        <p:txBody>
          <a:bodyPr/>
          <a:lstStyle/>
          <a:p>
            <a:pPr fontAlgn="auto">
              <a:spcAft>
                <a:spcPts val="1200"/>
              </a:spcAft>
              <a:defRPr/>
            </a:pPr>
            <a:r>
              <a:rPr lang="en-US" sz="3600" b="1" dirty="0"/>
              <a:t>Microsoft Edge can be used to organize favorite websites</a:t>
            </a:r>
          </a:p>
          <a:p>
            <a:pPr fontAlgn="auto">
              <a:spcAft>
                <a:spcPts val="1200"/>
              </a:spcAft>
              <a:defRPr/>
            </a:pPr>
            <a:r>
              <a:rPr lang="en-US" sz="3600" b="1" dirty="0"/>
              <a:t>Web pages can be printed and saved</a:t>
            </a:r>
          </a:p>
          <a:p>
            <a:pPr fontAlgn="auto">
              <a:spcAft>
                <a:spcPts val="1200"/>
              </a:spcAft>
              <a:defRPr/>
            </a:pPr>
            <a:r>
              <a:rPr lang="en-US" sz="3600" b="1" dirty="0"/>
              <a:t>You can view and delete your browsing history</a:t>
            </a:r>
          </a:p>
          <a:p>
            <a:pPr fontAlgn="auto">
              <a:spcAft>
                <a:spcPts val="1200"/>
              </a:spcAft>
              <a:defRPr/>
            </a:pPr>
            <a:r>
              <a:rPr lang="en-US" sz="3600" b="1" dirty="0"/>
              <a:t>InPrivate Browsing allows you to surf the web while protecting your online privacy</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B03D2685-677A-40D6-8536-75B5FECF2617}" type="slidenum">
              <a:rPr lang="en-US"/>
              <a:pPr>
                <a:defRPr/>
              </a:pPr>
              <a:t>41</a:t>
            </a:fld>
            <a:endParaRPr lang="en-US" dirty="0"/>
          </a:p>
        </p:txBody>
      </p:sp>
    </p:spTree>
    <p:extLst>
      <p:ext uri="{BB962C8B-B14F-4D97-AF65-F5344CB8AC3E}">
        <p14:creationId xmlns:p14="http://schemas.microsoft.com/office/powerpoint/2010/main" val="24341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609600" y="304800"/>
            <a:ext cx="7924800" cy="1066800"/>
          </a:xfrm>
        </p:spPr>
        <p:txBody>
          <a:bodyPr/>
          <a:lstStyle/>
          <a:p>
            <a:pPr eaLnBrk="1" hangingPunct="1"/>
            <a:r>
              <a:rPr lang="en-US" dirty="0"/>
              <a:t>Questions</a:t>
            </a:r>
          </a:p>
        </p:txBody>
      </p:sp>
      <p:pic>
        <p:nvPicPr>
          <p:cNvPr id="109570"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292350" y="1295400"/>
            <a:ext cx="4559300" cy="4525963"/>
          </a:xfrm>
        </p:spPr>
      </p:pic>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4EF46E8-1602-4656-AA60-A656C7A2A933}" type="slidenum">
              <a:rPr lang="en-US"/>
              <a:pPr>
                <a:defRPr/>
              </a:pPr>
              <a:t>42</a:t>
            </a:fld>
            <a:endParaRPr lang="en-US" dirty="0"/>
          </a:p>
        </p:txBody>
      </p:sp>
    </p:spTree>
    <p:extLst>
      <p:ext uri="{BB962C8B-B14F-4D97-AF65-F5344CB8AC3E}">
        <p14:creationId xmlns:p14="http://schemas.microsoft.com/office/powerpoint/2010/main" val="3941480132"/>
      </p:ext>
    </p:extLst>
  </p:cSld>
  <p:clrMapOvr>
    <a:masterClrMapping/>
  </p:clrMapOvr>
  <p:transition spd="slow">
    <p:wheel spokes="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609600" y="304800"/>
            <a:ext cx="7924800" cy="1066800"/>
          </a:xfrm>
        </p:spPr>
        <p:txBody>
          <a:bodyPr/>
          <a:lstStyle/>
          <a:p>
            <a:pPr eaLnBrk="1" hangingPunct="1"/>
            <a:r>
              <a:rPr lang="en-US" dirty="0"/>
              <a:t>Copyright </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D583A405-50E5-40B6-9843-5E02DBC4A4E5}" type="slidenum">
              <a:rPr lang="en-US"/>
              <a:pPr>
                <a:defRPr/>
              </a:pPr>
              <a:t>43</a:t>
            </a:fld>
            <a:endParaRPr lang="en-US" dirty="0"/>
          </a:p>
        </p:txBody>
      </p:sp>
      <p:pic>
        <p:nvPicPr>
          <p:cNvPr id="111620" name="Picture 1" descr="cid:3293795473_47524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2057400"/>
            <a:ext cx="5486400" cy="1714500"/>
          </a:xfrm>
          <a:prstGeom prst="rect">
            <a:avLst/>
          </a:prstGeom>
          <a:noFill/>
          <a:ln w="9525">
            <a:noFill/>
            <a:miter lim="800000"/>
            <a:headEnd/>
            <a:tailEnd/>
          </a:ln>
        </p:spPr>
      </p:pic>
      <p:sp>
        <p:nvSpPr>
          <p:cNvPr id="111621"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extLst>
      <p:ext uri="{BB962C8B-B14F-4D97-AF65-F5344CB8AC3E}">
        <p14:creationId xmlns:p14="http://schemas.microsoft.com/office/powerpoint/2010/main" val="414600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4000" dirty="0"/>
              <a:t>Skill 1: Browse from the Desktop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5</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776550"/>
            <a:ext cx="6858000" cy="3868007"/>
          </a:xfrm>
          <a:prstGeom prst="rect">
            <a:avLst/>
          </a:prstGeom>
        </p:spPr>
      </p:pic>
    </p:spTree>
    <p:extLst>
      <p:ext uri="{BB962C8B-B14F-4D97-AF65-F5344CB8AC3E}">
        <p14:creationId xmlns:p14="http://schemas.microsoft.com/office/powerpoint/2010/main" val="1094411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dirty="0"/>
              <a:t>Skill 1: Browse from the Desktop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6</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05000"/>
            <a:ext cx="6934200" cy="3910985"/>
          </a:xfrm>
          <a:prstGeom prst="rect">
            <a:avLst/>
          </a:prstGeom>
        </p:spPr>
      </p:pic>
    </p:spTree>
    <p:extLst>
      <p:ext uri="{BB962C8B-B14F-4D97-AF65-F5344CB8AC3E}">
        <p14:creationId xmlns:p14="http://schemas.microsoft.com/office/powerpoint/2010/main" val="129407522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dirty="0"/>
              <a:t>Skill 1: Browse from the Desktop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7</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05000"/>
            <a:ext cx="6858000" cy="3868007"/>
          </a:xfrm>
          <a:prstGeom prst="rect">
            <a:avLst/>
          </a:prstGeom>
        </p:spPr>
      </p:pic>
    </p:spTree>
    <p:extLst>
      <p:ext uri="{BB962C8B-B14F-4D97-AF65-F5344CB8AC3E}">
        <p14:creationId xmlns:p14="http://schemas.microsoft.com/office/powerpoint/2010/main" val="42045147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4000" dirty="0">
                <a:ea typeface="ＭＳ Ｐゴシック"/>
                <a:cs typeface="ＭＳ Ｐゴシック"/>
              </a:rPr>
              <a:t>Skill 2: </a:t>
            </a:r>
            <a:r>
              <a:rPr lang="en-US" sz="4000" dirty="0"/>
              <a:t>Browse from the Start Menu </a:t>
            </a:r>
            <a:br>
              <a:rPr lang="en-US" sz="4000" dirty="0"/>
            </a:br>
            <a:r>
              <a:rPr lang="en-US" sz="4000" dirty="0"/>
              <a:t>and Add Favorites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p>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8</a:t>
            </a:fld>
            <a:endParaRPr lang="en-US" dirty="0">
              <a:solidFill>
                <a:prstClr val="black">
                  <a:tint val="75000"/>
                </a:prst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01" y="1905000"/>
            <a:ext cx="6549797" cy="3694176"/>
          </a:xfrm>
          <a:prstGeom prst="rect">
            <a:avLst/>
          </a:prstGeom>
        </p:spPr>
      </p:pic>
    </p:spTree>
    <p:extLst>
      <p:ext uri="{BB962C8B-B14F-4D97-AF65-F5344CB8AC3E}">
        <p14:creationId xmlns:p14="http://schemas.microsoft.com/office/powerpoint/2010/main" val="31586058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709750"/>
            <a:ext cx="7924800" cy="1066800"/>
          </a:xfrm>
        </p:spPr>
        <p:txBody>
          <a:bodyPr/>
          <a:lstStyle/>
          <a:p>
            <a:r>
              <a:rPr lang="en-US" sz="4000" dirty="0">
                <a:ea typeface="ＭＳ Ｐゴシック"/>
                <a:cs typeface="ＭＳ Ｐゴシック"/>
              </a:rPr>
              <a:t>Skill 2: </a:t>
            </a:r>
            <a:r>
              <a:rPr lang="en-US" sz="4000" dirty="0"/>
              <a:t>Browse from the Start Menu</a:t>
            </a:r>
            <a:br>
              <a:rPr lang="en-US" sz="4000" dirty="0"/>
            </a:br>
            <a:r>
              <a:rPr lang="en-US" sz="4000" dirty="0"/>
              <a:t>and Add Favorites (cont.)</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solidFill>
                <a:prstClr val="black">
                  <a:tint val="75000"/>
                </a:prstClr>
              </a:solidFill>
            </a:endParaRPr>
          </a:p>
          <a:p>
            <a:pPr>
              <a:defRPr/>
            </a:pPr>
            <a:r>
              <a:rPr lang="en-US" dirty="0">
                <a:solidFill>
                  <a:prstClr val="black"/>
                </a:solidFill>
                <a:cs typeface="Arial" pitchFamily="34" charset="0"/>
              </a:rPr>
              <a:t>Copyright © 2017 Pearson Education, Inc.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3AADECAC-1E55-47C4-9C24-CCECFE9B9990}" type="slidenum">
              <a:rPr lang="en-US">
                <a:solidFill>
                  <a:prstClr val="black">
                    <a:tint val="75000"/>
                  </a:prstClr>
                </a:solidFill>
              </a:rPr>
              <a:pPr>
                <a:defRPr/>
              </a:pPr>
              <a:t>9</a:t>
            </a:fld>
            <a:endParaRPr lang="en-US" dirty="0">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53" y="1981200"/>
            <a:ext cx="6938894" cy="3913632"/>
          </a:xfrm>
          <a:prstGeom prst="rect">
            <a:avLst/>
          </a:prstGeom>
        </p:spPr>
      </p:pic>
    </p:spTree>
    <p:extLst>
      <p:ext uri="{BB962C8B-B14F-4D97-AF65-F5344CB8AC3E}">
        <p14:creationId xmlns:p14="http://schemas.microsoft.com/office/powerpoint/2010/main" val="1126553808"/>
      </p:ext>
    </p:extLst>
  </p:cSld>
  <p:clrMapOvr>
    <a:masterClrMapping/>
  </p:clrMapOvr>
  <p:transition/>
</p:sld>
</file>

<file path=ppt/theme/theme1.xml><?xml version="1.0" encoding="utf-8"?>
<a:theme xmlns:a="http://schemas.openxmlformats.org/drawingml/2006/main" name="1_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2721</Words>
  <Application>Microsoft Office PowerPoint</Application>
  <PresentationFormat>On-screen Show (4:3)</PresentationFormat>
  <Paragraphs>336</Paragraphs>
  <Slides>43</Slides>
  <Notes>43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43</vt:i4>
      </vt:variant>
    </vt:vector>
  </HeadingPairs>
  <TitlesOfParts>
    <vt:vector size="50" baseType="lpstr">
      <vt:lpstr>Arial</vt:lpstr>
      <vt:lpstr>Calibri</vt:lpstr>
      <vt:lpstr>Garamond</vt:lpstr>
      <vt:lpstr>ＭＳ Ｐゴシック</vt:lpstr>
      <vt:lpstr>1_Success-Pearson</vt:lpstr>
      <vt:lpstr>Success-Pearson</vt:lpstr>
      <vt:lpstr>2_Success-Pearson</vt:lpstr>
      <vt:lpstr>Skills for Success  with Microsoft Office 2016 Volume 1</vt:lpstr>
      <vt:lpstr>Skills</vt:lpstr>
      <vt:lpstr>Skills (cont.)</vt:lpstr>
      <vt:lpstr>Skill 1: Browse from the Desktop</vt:lpstr>
      <vt:lpstr>Skill 1: Browse from the Desktop (cont.)</vt:lpstr>
      <vt:lpstr>Skill 1: Browse from the Desktop (cont.)</vt:lpstr>
      <vt:lpstr>Skill 1: Browse from the Desktop (cont.)</vt:lpstr>
      <vt:lpstr>Skill 2: Browse from the Start Menu  and Add Favorites</vt:lpstr>
      <vt:lpstr>Skill 2: Browse from the Start Menu and Add Favorites (cont.)</vt:lpstr>
      <vt:lpstr>Skill 2: Browse from the Start Menu and Add Favorites (cont.)</vt:lpstr>
      <vt:lpstr>Skill 3: Navigate and Search Websites</vt:lpstr>
      <vt:lpstr>Skill 3: Navigate and Search Websites (cont.)</vt:lpstr>
      <vt:lpstr>Skill 3: Navigate and Search Websites (cont.)</vt:lpstr>
      <vt:lpstr>Skill 3: Navigate and Search Websites (cont.)</vt:lpstr>
      <vt:lpstr>Skill 4: Use Accelerators and Search Providers</vt:lpstr>
      <vt:lpstr>Skill 4: Use Accelerators and Search Providers (cont.)</vt:lpstr>
      <vt:lpstr>Skill 4: Use Accelerators and Search Providers (cont.)</vt:lpstr>
      <vt:lpstr>Skill 5: Manage Browser Tabs and Use Reading View</vt:lpstr>
      <vt:lpstr>Skill 5: Manage Browser Tabs and Use Reading View (cont.)</vt:lpstr>
      <vt:lpstr>Skill 5: Manage Browser Tabs and Use Reading View (cont.)</vt:lpstr>
      <vt:lpstr>Skill 6: Organize Favorites</vt:lpstr>
      <vt:lpstr>Skill 6: Organize Favorites (cont.)</vt:lpstr>
      <vt:lpstr>Skill 6: Organize Favorites (cont.)</vt:lpstr>
      <vt:lpstr>Skill 7: Print and Save Web Pages</vt:lpstr>
      <vt:lpstr>Skill 7: Print and Save Web Pages (cont.)</vt:lpstr>
      <vt:lpstr>Skill 7: Print and Save Web Pages (cont.)</vt:lpstr>
      <vt:lpstr>Skill 7: Print and Save Web Pages (cont.)</vt:lpstr>
      <vt:lpstr>Skill 8: View and Delete Browsing History</vt:lpstr>
      <vt:lpstr>Skill 8: View and Delete Browsing History (cont.)</vt:lpstr>
      <vt:lpstr>Skill 8: View and Delete Browsing History (cont.)</vt:lpstr>
      <vt:lpstr>Skill 8: View and Delete Browsing History (cont.)</vt:lpstr>
      <vt:lpstr>Skill 9: Protect Online Privacy</vt:lpstr>
      <vt:lpstr>Skill 9: Protect Online Privacy (cont.)</vt:lpstr>
      <vt:lpstr>Skill 9: Protect Online Privacy (cont.)</vt:lpstr>
      <vt:lpstr>Skill 10: Create Web Notes</vt:lpstr>
      <vt:lpstr>More Skills For Success</vt:lpstr>
      <vt:lpstr> More Skills 11: Change Your Home Page</vt:lpstr>
      <vt:lpstr> More Skills 12: Add Navigation Tiles to the Start Menu</vt:lpstr>
      <vt:lpstr> More Skills 13: Use Internet Privacy Settings</vt:lpstr>
      <vt:lpstr> More Skills 14: Change Internet Security Settings</vt:lpstr>
      <vt:lpstr>Summary</vt:lpstr>
      <vt:lpstr>Questions</vt:lpstr>
      <vt:lpstr>Copyright </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 for Success  with Microsoft Office 2013 Volume 1</dc:title>
  <dc:creator>Butch</dc:creator>
  <cp:lastModifiedBy>nancy lamm</cp:lastModifiedBy>
  <cp:revision>77</cp:revision>
  <dcterms:created xsi:type="dcterms:W3CDTF">2013-04-18T03:28:13Z</dcterms:created>
  <dcterms:modified xsi:type="dcterms:W3CDTF">2016-03-04T18:37:54Z</dcterms:modified>
</cp:coreProperties>
</file>